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431" r:id="rId2"/>
    <p:sldId id="411" r:id="rId3"/>
    <p:sldId id="432" r:id="rId4"/>
    <p:sldId id="416" r:id="rId5"/>
    <p:sldId id="484" r:id="rId6"/>
    <p:sldId id="487" r:id="rId7"/>
    <p:sldId id="495" r:id="rId8"/>
    <p:sldId id="503" r:id="rId9"/>
    <p:sldId id="488" r:id="rId10"/>
    <p:sldId id="434" r:id="rId11"/>
    <p:sldId id="489" r:id="rId12"/>
    <p:sldId id="417" r:id="rId13"/>
    <p:sldId id="490" r:id="rId14"/>
    <p:sldId id="491" r:id="rId15"/>
    <p:sldId id="436" r:id="rId16"/>
    <p:sldId id="437" r:id="rId17"/>
    <p:sldId id="461" r:id="rId18"/>
    <p:sldId id="496" r:id="rId19"/>
    <p:sldId id="462" r:id="rId20"/>
    <p:sldId id="482" r:id="rId21"/>
    <p:sldId id="463" r:id="rId22"/>
    <p:sldId id="475" r:id="rId23"/>
    <p:sldId id="476" r:id="rId24"/>
    <p:sldId id="438" r:id="rId25"/>
    <p:sldId id="439" r:id="rId26"/>
    <p:sldId id="486" r:id="rId27"/>
    <p:sldId id="464" r:id="rId28"/>
    <p:sldId id="497" r:id="rId29"/>
    <p:sldId id="465" r:id="rId30"/>
    <p:sldId id="466" r:id="rId31"/>
    <p:sldId id="498" r:id="rId32"/>
    <p:sldId id="467" r:id="rId33"/>
    <p:sldId id="477" r:id="rId34"/>
    <p:sldId id="441" r:id="rId35"/>
    <p:sldId id="440" r:id="rId36"/>
    <p:sldId id="443" r:id="rId37"/>
    <p:sldId id="444" r:id="rId38"/>
    <p:sldId id="472" r:id="rId39"/>
    <p:sldId id="445" r:id="rId40"/>
    <p:sldId id="483" r:id="rId41"/>
    <p:sldId id="446" r:id="rId42"/>
    <p:sldId id="442" r:id="rId43"/>
    <p:sldId id="501" r:id="rId44"/>
    <p:sldId id="502" r:id="rId45"/>
    <p:sldId id="500" r:id="rId46"/>
    <p:sldId id="449" r:id="rId47"/>
    <p:sldId id="471" r:id="rId48"/>
    <p:sldId id="469" r:id="rId49"/>
    <p:sldId id="453" r:id="rId50"/>
    <p:sldId id="470" r:id="rId51"/>
    <p:sldId id="499" r:id="rId52"/>
    <p:sldId id="485" r:id="rId53"/>
    <p:sldId id="451" r:id="rId54"/>
    <p:sldId id="452" r:id="rId55"/>
    <p:sldId id="454" r:id="rId56"/>
    <p:sldId id="455" r:id="rId57"/>
    <p:sldId id="456" r:id="rId58"/>
    <p:sldId id="457" r:id="rId59"/>
    <p:sldId id="458" r:id="rId60"/>
    <p:sldId id="459" r:id="rId61"/>
    <p:sldId id="460" r:id="rId62"/>
    <p:sldId id="448" r:id="rId63"/>
    <p:sldId id="385" r:id="rId64"/>
  </p:sldIdLst>
  <p:sldSz cx="9144000" cy="6858000" type="screen4x3"/>
  <p:notesSz cx="6797675" cy="992822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9900"/>
    <a:srgbClr val="33CCCC"/>
    <a:srgbClr val="FF9900"/>
    <a:srgbClr val="FF3300"/>
    <a:srgbClr val="FFCC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2478" autoAdjust="0"/>
  </p:normalViewPr>
  <p:slideViewPr>
    <p:cSldViewPr>
      <p:cViewPr varScale="1">
        <p:scale>
          <a:sx n="103" d="100"/>
          <a:sy n="103" d="100"/>
        </p:scale>
        <p:origin x="12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总人数</c:v>
                </c:pt>
              </c:strCache>
            </c:strRef>
          </c:tx>
          <c:spPr>
            <a:ln>
              <a:solidFill>
                <a:srgbClr val="FF0000"/>
              </a:solidFill>
            </a:ln>
          </c:spPr>
          <c:marker>
            <c:symbol val="none"/>
          </c:marker>
          <c:dLbls>
            <c:dLbl>
              <c:idx val="4"/>
              <c:layout/>
              <c:tx>
                <c:rich>
                  <a:bodyPr anchorCtr="0"/>
                  <a:lstStyle/>
                  <a:p>
                    <a:pPr algn="ctr">
                      <a:defRPr lang="en-US" altLang="zh-CN" sz="1787" b="0" i="0" u="none" strike="noStrike" kern="1200" baseline="0">
                        <a:solidFill>
                          <a:srgbClr val="FF0000"/>
                        </a:solidFill>
                        <a:latin typeface="+mn-lt"/>
                        <a:ea typeface="+mn-ea"/>
                        <a:cs typeface="+mn-cs"/>
                      </a:defRPr>
                    </a:pPr>
                    <a:fld id="{377BB9C9-3F45-4EB5-8C33-465DCE70D12E}" type="VALUE">
                      <a:rPr lang="en-US" altLang="zh-CN">
                        <a:ea typeface="微软雅黑" panose="020B0503020204020204" pitchFamily="34" charset="-122"/>
                      </a:rPr>
                      <a:pPr algn="ctr">
                        <a:defRPr lang="en-US" altLang="zh-CN" sz="1787" b="0" i="0" u="none" strike="noStrike" kern="1200" baseline="0">
                          <a:solidFill>
                            <a:srgbClr val="FF0000"/>
                          </a:solidFill>
                          <a:latin typeface="+mn-lt"/>
                          <a:ea typeface="+mn-ea"/>
                          <a:cs typeface="+mn-cs"/>
                        </a:defRPr>
                      </a:pPr>
                      <a:t>[值]</a:t>
                    </a:fld>
                    <a:endParaRPr lang="zh-CN" altLang="en-US"/>
                  </a:p>
                </c:rich>
              </c:tx>
              <c:spPr>
                <a:noFill/>
                <a:ln w="25362">
                  <a:noFill/>
                </a:ln>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0BDA-45FA-9498-A64DE68BA4FD}"/>
                </c:ext>
              </c:extLst>
            </c:dLbl>
            <c:dLbl>
              <c:idx val="5"/>
              <c:layout/>
              <c:tx>
                <c:rich>
                  <a:bodyPr anchorCtr="0"/>
                  <a:lstStyle/>
                  <a:p>
                    <a:pPr algn="ctr" rtl="0">
                      <a:defRPr lang="en-US" altLang="zh-CN" sz="1787" b="0" i="0" u="none" strike="noStrike" kern="1200" baseline="0">
                        <a:solidFill>
                          <a:srgbClr val="FF0000"/>
                        </a:solidFill>
                        <a:latin typeface="+mn-lt"/>
                        <a:ea typeface="+mn-ea"/>
                        <a:cs typeface="+mn-cs"/>
                      </a:defRPr>
                    </a:pPr>
                    <a:fld id="{21DFF0C4-6FB9-4016-AB72-35E8ADB2B36A}" type="VALUE">
                      <a:rPr lang="en-US" altLang="zh-CN" sz="1787" b="0" i="0" u="none" strike="noStrike" kern="1200" baseline="0">
                        <a:solidFill>
                          <a:srgbClr val="FF0000"/>
                        </a:solidFill>
                        <a:latin typeface="+mn-lt"/>
                        <a:ea typeface="微软雅黑" panose="020B0503020204020204" pitchFamily="34" charset="-122"/>
                        <a:cs typeface="+mn-cs"/>
                      </a:rPr>
                      <a:pPr algn="ctr" rtl="0">
                        <a:defRPr lang="en-US" altLang="zh-CN" sz="1787" b="0" i="0" u="none" strike="noStrike" kern="1200" baseline="0">
                          <a:solidFill>
                            <a:srgbClr val="FF0000"/>
                          </a:solidFill>
                          <a:latin typeface="+mn-lt"/>
                          <a:ea typeface="+mn-ea"/>
                          <a:cs typeface="+mn-cs"/>
                        </a:defRPr>
                      </a:pPr>
                      <a:t>[值]</a:t>
                    </a:fld>
                    <a:endParaRPr lang="zh-CN" altLang="en-US"/>
                  </a:p>
                </c:rich>
              </c:tx>
              <c:spPr>
                <a:noFill/>
                <a:ln w="25362">
                  <a:noFill/>
                </a:ln>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BDA-45FA-9498-A64DE68BA4FD}"/>
                </c:ext>
              </c:extLst>
            </c:dLbl>
            <c:dLbl>
              <c:idx val="6"/>
              <c:layout/>
              <c:tx>
                <c:rich>
                  <a:bodyPr anchorCtr="0"/>
                  <a:lstStyle/>
                  <a:p>
                    <a:pPr algn="ctr" rtl="0">
                      <a:defRPr lang="en-US" altLang="zh-CN" sz="2400" b="1" i="0" u="none" strike="noStrike" kern="1200" baseline="0">
                        <a:solidFill>
                          <a:srgbClr val="EB15EB"/>
                        </a:solidFill>
                        <a:latin typeface="Cooper Black" panose="0208090404030B020404" pitchFamily="18" charset="0"/>
                        <a:ea typeface="+mn-ea"/>
                        <a:cs typeface="+mn-cs"/>
                      </a:defRPr>
                    </a:pPr>
                    <a:fld id="{E07C281D-C958-4E74-BCEF-59CD0B78C3E1}" type="VALUE">
                      <a:rPr lang="en-US" altLang="zh-CN" sz="1787" b="0" i="0" u="none" strike="noStrike" kern="1200" baseline="0" dirty="0">
                        <a:solidFill>
                          <a:srgbClr val="FF0000"/>
                        </a:solidFill>
                        <a:latin typeface="+mn-lt"/>
                        <a:ea typeface="微软雅黑" panose="020B0503020204020204" pitchFamily="34" charset="-122"/>
                        <a:cs typeface="+mn-cs"/>
                      </a:rPr>
                      <a:pPr algn="ctr" rtl="0">
                        <a:defRPr lang="en-US" altLang="zh-CN" sz="2400" b="1" i="0" u="none" strike="noStrike" kern="1200" baseline="0">
                          <a:solidFill>
                            <a:srgbClr val="EB15EB"/>
                          </a:solidFill>
                          <a:latin typeface="Cooper Black" panose="0208090404030B020404" pitchFamily="18" charset="0"/>
                          <a:ea typeface="+mn-ea"/>
                          <a:cs typeface="+mn-cs"/>
                        </a:defRPr>
                      </a:pPr>
                      <a:t>[值]</a:t>
                    </a:fld>
                    <a:endParaRPr lang="zh-CN" altLang="en-US"/>
                  </a:p>
                </c:rich>
              </c:tx>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0BDA-45FA-9498-A64DE68BA4FD}"/>
                </c:ext>
              </c:extLst>
            </c:dLbl>
            <c:dLbl>
              <c:idx val="7"/>
              <c:layout/>
              <c:tx>
                <c:rich>
                  <a:bodyPr/>
                  <a:lstStyle/>
                  <a:p>
                    <a:fld id="{88CAFCEB-C0CA-4F04-9D78-CAD70B7EA411}" type="VALUE">
                      <a:rPr lang="en-US" altLang="zh-CN" sz="2400" b="1" i="0" u="none" strike="noStrike" kern="1200" baseline="0">
                        <a:solidFill>
                          <a:srgbClr val="EB15EB"/>
                        </a:solidFill>
                        <a:latin typeface="Cooper Black" panose="0208090404030B020404" pitchFamily="18" charset="0"/>
                        <a:ea typeface="微软雅黑" panose="020B0503020204020204" pitchFamily="34" charset="-122"/>
                        <a:cs typeface="+mn-cs"/>
                      </a:rPr>
                      <a:pPr/>
                      <a:t>[值]</a:t>
                    </a:fld>
                    <a:endParaRPr lang="zh-CN" altLang="en-US"/>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BDA-45FA-9498-A64DE68BA4FD}"/>
                </c:ext>
              </c:extLst>
            </c:dLbl>
            <c:spPr>
              <a:noFill/>
              <a:ln w="25362">
                <a:noFill/>
              </a:ln>
            </c:spPr>
            <c:txPr>
              <a:bodyPr/>
              <a:lstStyle/>
              <a:p>
                <a:pPr>
                  <a:defRPr>
                    <a:solidFill>
                      <a:srgbClr val="FF0000"/>
                    </a:solidFill>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3">
                  <c:v>474</c:v>
                </c:pt>
                <c:pt idx="4">
                  <c:v>511</c:v>
                </c:pt>
                <c:pt idx="5">
                  <c:v>550</c:v>
                </c:pt>
                <c:pt idx="6">
                  <c:v>559</c:v>
                </c:pt>
                <c:pt idx="7">
                  <c:v>573</c:v>
                </c:pt>
              </c:numCache>
            </c:numRef>
          </c:val>
          <c:smooth val="0"/>
          <c:extLst>
            <c:ext xmlns:c16="http://schemas.microsoft.com/office/drawing/2014/chart" uri="{C3380CC4-5D6E-409C-BE32-E72D297353CC}">
              <c16:uniqueId val="{00000004-0BDA-45FA-9498-A64DE68BA4FD}"/>
            </c:ext>
          </c:extLst>
        </c:ser>
        <c:ser>
          <c:idx val="1"/>
          <c:order val="1"/>
          <c:tx>
            <c:strRef>
              <c:f>Sheet1!$C$1</c:f>
              <c:strCache>
                <c:ptCount val="1"/>
                <c:pt idx="0">
                  <c:v>学籍人数</c:v>
                </c:pt>
              </c:strCache>
            </c:strRef>
          </c:tx>
          <c:marker>
            <c:symbol val="none"/>
          </c:marker>
          <c:dLbls>
            <c:dLbl>
              <c:idx val="0"/>
              <c:layout/>
              <c:tx>
                <c:rich>
                  <a:bodyPr/>
                  <a:lstStyle/>
                  <a:p>
                    <a:pPr>
                      <a:defRPr>
                        <a:solidFill>
                          <a:srgbClr val="0000FF"/>
                        </a:solidFill>
                      </a:defRPr>
                    </a:pPr>
                    <a:fld id="{2443AA46-1318-418D-B7AE-47943309E623}" type="VALUE">
                      <a:rPr lang="en-US" altLang="zh-CN">
                        <a:ea typeface="微软雅黑" panose="020B0503020204020204" pitchFamily="34" charset="-122"/>
                      </a:rPr>
                      <a:pPr>
                        <a:defRPr>
                          <a:solidFill>
                            <a:srgbClr val="0000FF"/>
                          </a:solidFill>
                        </a:defRPr>
                      </a:pPr>
                      <a:t>[值]</a:t>
                    </a:fld>
                    <a:endParaRPr lang="zh-CN" altLang="en-US"/>
                  </a:p>
                </c:rich>
              </c:tx>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0BDA-45FA-9498-A64DE68BA4FD}"/>
                </c:ext>
              </c:extLst>
            </c:dLbl>
            <c:dLbl>
              <c:idx val="1"/>
              <c:layout/>
              <c:tx>
                <c:rich>
                  <a:bodyPr/>
                  <a:lstStyle/>
                  <a:p>
                    <a:pPr>
                      <a:defRPr>
                        <a:solidFill>
                          <a:srgbClr val="0000FF"/>
                        </a:solidFill>
                      </a:defRPr>
                    </a:pPr>
                    <a:fld id="{4B04CFA6-AFAF-49D5-89EB-E3F1E554486C}" type="VALUE">
                      <a:rPr lang="en-US" altLang="zh-CN">
                        <a:ea typeface="微软雅黑" panose="020B0503020204020204" pitchFamily="34" charset="-122"/>
                      </a:rPr>
                      <a:pPr>
                        <a:defRPr>
                          <a:solidFill>
                            <a:srgbClr val="0000FF"/>
                          </a:solidFill>
                        </a:defRPr>
                      </a:pPr>
                      <a:t>[值]</a:t>
                    </a:fld>
                    <a:endParaRPr lang="zh-CN" altLang="en-US"/>
                  </a:p>
                </c:rich>
              </c:tx>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0BDA-45FA-9498-A64DE68BA4FD}"/>
                </c:ext>
              </c:extLst>
            </c:dLbl>
            <c:dLbl>
              <c:idx val="2"/>
              <c:layout/>
              <c:tx>
                <c:rich>
                  <a:bodyPr/>
                  <a:lstStyle/>
                  <a:p>
                    <a:pPr>
                      <a:defRPr>
                        <a:solidFill>
                          <a:srgbClr val="0000FF"/>
                        </a:solidFill>
                      </a:defRPr>
                    </a:pPr>
                    <a:fld id="{ECAC585B-8DD0-420B-8FF4-6D350A2B35C2}" type="VALUE">
                      <a:rPr lang="en-US" altLang="zh-CN">
                        <a:ea typeface="微软雅黑" panose="020B0503020204020204" pitchFamily="34" charset="-122"/>
                      </a:rPr>
                      <a:pPr>
                        <a:defRPr>
                          <a:solidFill>
                            <a:srgbClr val="0000FF"/>
                          </a:solidFill>
                        </a:defRPr>
                      </a:pPr>
                      <a:t>[值]</a:t>
                    </a:fld>
                    <a:endParaRPr lang="zh-CN" altLang="en-US"/>
                  </a:p>
                </c:rich>
              </c:tx>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0BDA-45FA-9498-A64DE68BA4FD}"/>
                </c:ext>
              </c:extLst>
            </c:dLbl>
            <c:dLbl>
              <c:idx val="3"/>
              <c:layout/>
              <c:tx>
                <c:rich>
                  <a:bodyPr/>
                  <a:lstStyle/>
                  <a:p>
                    <a:pPr>
                      <a:defRPr>
                        <a:solidFill>
                          <a:srgbClr val="0000FF"/>
                        </a:solidFill>
                      </a:defRPr>
                    </a:pPr>
                    <a:fld id="{694421E7-C93D-4E41-A861-8B1D332953C2}" type="VALUE">
                      <a:rPr lang="en-US" altLang="zh-CN">
                        <a:ea typeface="微软雅黑" panose="020B0503020204020204" pitchFamily="34" charset="-122"/>
                      </a:rPr>
                      <a:pPr>
                        <a:defRPr>
                          <a:solidFill>
                            <a:srgbClr val="0000FF"/>
                          </a:solidFill>
                        </a:defRPr>
                      </a:pPr>
                      <a:t>[值]</a:t>
                    </a:fld>
                    <a:endParaRPr lang="zh-CN" altLang="en-US"/>
                  </a:p>
                </c:rich>
              </c:tx>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0BDA-45FA-9498-A64DE68BA4FD}"/>
                </c:ext>
              </c:extLst>
            </c:dLbl>
            <c:dLbl>
              <c:idx val="4"/>
              <c:layout/>
              <c:tx>
                <c:rich>
                  <a:bodyPr anchorCtr="0"/>
                  <a:lstStyle/>
                  <a:p>
                    <a:pPr algn="ctr">
                      <a:defRPr lang="en-US" altLang="zh-CN" sz="1787" b="0" i="0" u="none" strike="noStrike" kern="1200" baseline="0">
                        <a:solidFill>
                          <a:srgbClr val="0000FF"/>
                        </a:solidFill>
                        <a:latin typeface="+mn-lt"/>
                        <a:ea typeface="+mn-ea"/>
                        <a:cs typeface="+mn-cs"/>
                      </a:defRPr>
                    </a:pPr>
                    <a:fld id="{CD1C720F-D7C2-4116-AB09-0E38A3F7EE91}" type="VALUE">
                      <a:rPr lang="en-US" altLang="zh-CN">
                        <a:ea typeface="微软雅黑" panose="020B0503020204020204" pitchFamily="34" charset="-122"/>
                      </a:rPr>
                      <a:pPr algn="ctr">
                        <a:defRPr lang="en-US" altLang="zh-CN" sz="1787" b="0" i="0" u="none" strike="noStrike" kern="1200" baseline="0">
                          <a:solidFill>
                            <a:srgbClr val="0000FF"/>
                          </a:solidFill>
                          <a:latin typeface="+mn-lt"/>
                          <a:ea typeface="+mn-ea"/>
                          <a:cs typeface="+mn-cs"/>
                        </a:defRPr>
                      </a:pPr>
                      <a:t>[值]</a:t>
                    </a:fld>
                    <a:endParaRPr lang="zh-CN" altLang="en-US"/>
                  </a:p>
                </c:rich>
              </c:tx>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0BDA-45FA-9498-A64DE68BA4FD}"/>
                </c:ext>
              </c:extLst>
            </c:dLbl>
            <c:dLbl>
              <c:idx val="6"/>
              <c:layout>
                <c:manualLayout>
                  <c:x val="-3.5246075413469691E-2"/>
                  <c:y val="5.6412327722336258E-2"/>
                </c:manualLayout>
              </c:layout>
              <c:tx>
                <c:rich>
                  <a:bodyPr/>
                  <a:lstStyle/>
                  <a:p>
                    <a:pPr>
                      <a:defRPr sz="1798" b="1">
                        <a:solidFill>
                          <a:srgbClr val="0000FF"/>
                        </a:solidFill>
                      </a:defRPr>
                    </a:pPr>
                    <a:fld id="{7B34BB30-B351-41F5-9E24-004F37985D42}" type="VALUE">
                      <a:rPr lang="en-US" altLang="zh-CN" sz="1787" b="0" i="0" u="none" strike="noStrike" kern="1200" baseline="0" dirty="0">
                        <a:solidFill>
                          <a:srgbClr val="0000FF"/>
                        </a:solidFill>
                        <a:latin typeface="+mn-lt"/>
                        <a:ea typeface="微软雅黑" panose="020B0503020204020204" pitchFamily="34" charset="-122"/>
                        <a:cs typeface="+mn-cs"/>
                      </a:rPr>
                      <a:pPr>
                        <a:defRPr sz="1798" b="1">
                          <a:solidFill>
                            <a:srgbClr val="0000FF"/>
                          </a:solidFill>
                        </a:defRPr>
                      </a:pPr>
                      <a:t>[值]</a:t>
                    </a:fld>
                    <a:endParaRPr lang="zh-CN" altLang="en-US"/>
                  </a:p>
                </c:rich>
              </c:tx>
              <c:spPr/>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0BDA-45FA-9498-A64DE68BA4FD}"/>
                </c:ext>
              </c:extLst>
            </c:dLbl>
            <c:dLbl>
              <c:idx val="7"/>
              <c:layout/>
              <c:tx>
                <c:rich>
                  <a:bodyPr/>
                  <a:lstStyle/>
                  <a:p>
                    <a:fld id="{758DBEAE-D3A4-47CB-8929-1DA304D89C85}" type="VALUE">
                      <a:rPr lang="en-US" altLang="zh-CN" sz="1798" b="1" i="0" u="none" strike="noStrike" kern="1200" baseline="0">
                        <a:solidFill>
                          <a:srgbClr val="0000FF"/>
                        </a:solidFill>
                        <a:latin typeface="+mn-lt"/>
                        <a:ea typeface="微软雅黑" panose="020B0503020204020204" pitchFamily="34" charset="-122"/>
                        <a:cs typeface="+mn-cs"/>
                      </a:rPr>
                      <a:pPr/>
                      <a:t>[值]</a:t>
                    </a:fld>
                    <a:endParaRPr lang="zh-CN" altLang="en-US"/>
                  </a:p>
                </c:rich>
              </c:tx>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0BDA-45FA-9498-A64DE68BA4FD}"/>
                </c:ext>
              </c:extLst>
            </c:dLbl>
            <c:spPr>
              <a:noFill/>
              <a:ln w="25362">
                <a:noFill/>
              </a:ln>
            </c:spPr>
            <c:txPr>
              <a:bodyPr wrap="square" lIns="38100" tIns="19050" rIns="38100" bIns="19050" anchor="ctr">
                <a:spAutoFit/>
              </a:bodyPr>
              <a:lstStyle/>
              <a:p>
                <a:pPr>
                  <a:defRPr>
                    <a:solidFill>
                      <a:srgbClr val="0000FF"/>
                    </a:solidFill>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Sheet1!$C$2:$C$9</c:f>
              <c:numCache>
                <c:formatCode>General</c:formatCode>
                <c:ptCount val="8"/>
                <c:pt idx="0">
                  <c:v>344</c:v>
                </c:pt>
                <c:pt idx="1">
                  <c:v>382</c:v>
                </c:pt>
                <c:pt idx="2">
                  <c:v>422</c:v>
                </c:pt>
                <c:pt idx="3">
                  <c:v>474</c:v>
                </c:pt>
                <c:pt idx="4">
                  <c:v>478</c:v>
                </c:pt>
                <c:pt idx="5">
                  <c:v>473</c:v>
                </c:pt>
                <c:pt idx="6">
                  <c:v>457</c:v>
                </c:pt>
                <c:pt idx="7">
                  <c:v>458</c:v>
                </c:pt>
              </c:numCache>
            </c:numRef>
          </c:val>
          <c:smooth val="0"/>
          <c:extLst>
            <c:ext xmlns:c16="http://schemas.microsoft.com/office/drawing/2014/chart" uri="{C3380CC4-5D6E-409C-BE32-E72D297353CC}">
              <c16:uniqueId val="{0000000C-0BDA-45FA-9498-A64DE68BA4FD}"/>
            </c:ext>
          </c:extLst>
        </c:ser>
        <c:ser>
          <c:idx val="2"/>
          <c:order val="2"/>
          <c:tx>
            <c:strRef>
              <c:f>Sheet1!$D$1</c:f>
              <c:strCache>
                <c:ptCount val="1"/>
                <c:pt idx="0">
                  <c:v>博士</c:v>
                </c:pt>
              </c:strCache>
            </c:strRef>
          </c:tx>
          <c:spPr>
            <a:ln>
              <a:solidFill>
                <a:srgbClr val="EB15EB"/>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0BDA-45FA-9498-A64DE68BA4FD}"/>
                </c:ext>
              </c:extLst>
            </c:dLbl>
            <c:dLbl>
              <c:idx val="1"/>
              <c:delete val="1"/>
              <c:extLst>
                <c:ext xmlns:c15="http://schemas.microsoft.com/office/drawing/2012/chart" uri="{CE6537A1-D6FC-4f65-9D91-7224C49458BB}"/>
                <c:ext xmlns:c16="http://schemas.microsoft.com/office/drawing/2014/chart" uri="{C3380CC4-5D6E-409C-BE32-E72D297353CC}">
                  <c16:uniqueId val="{0000000E-0BDA-45FA-9498-A64DE68BA4FD}"/>
                </c:ext>
              </c:extLst>
            </c:dLbl>
            <c:dLbl>
              <c:idx val="2"/>
              <c:delete val="1"/>
              <c:extLst>
                <c:ext xmlns:c15="http://schemas.microsoft.com/office/drawing/2012/chart" uri="{CE6537A1-D6FC-4f65-9D91-7224C49458BB}"/>
                <c:ext xmlns:c16="http://schemas.microsoft.com/office/drawing/2014/chart" uri="{C3380CC4-5D6E-409C-BE32-E72D297353CC}">
                  <c16:uniqueId val="{0000000F-0BDA-45FA-9498-A64DE68BA4FD}"/>
                </c:ext>
              </c:extLst>
            </c:dLbl>
            <c:dLbl>
              <c:idx val="3"/>
              <c:layout/>
              <c:tx>
                <c:rich>
                  <a:bodyPr/>
                  <a:lstStyle/>
                  <a:p>
                    <a:pPr>
                      <a:defRPr>
                        <a:solidFill>
                          <a:srgbClr val="EB15EB"/>
                        </a:solidFill>
                      </a:defRPr>
                    </a:pPr>
                    <a:fld id="{807719C6-EA61-432C-9F1C-4EA05A356289}" type="VALUE">
                      <a:rPr lang="en-US" altLang="zh-CN">
                        <a:ea typeface="微软雅黑" panose="020B0503020204020204" pitchFamily="34" charset="-122"/>
                      </a:rPr>
                      <a:pPr>
                        <a:defRPr>
                          <a:solidFill>
                            <a:srgbClr val="EB15EB"/>
                          </a:solidFill>
                        </a:defRPr>
                      </a:pPr>
                      <a:t>[值]</a:t>
                    </a:fld>
                    <a:endParaRPr lang="zh-CN" altLang="en-US"/>
                  </a:p>
                </c:rich>
              </c:tx>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0-0BDA-45FA-9498-A64DE68BA4FD}"/>
                </c:ext>
              </c:extLst>
            </c:dLbl>
            <c:dLbl>
              <c:idx val="4"/>
              <c:layout/>
              <c:tx>
                <c:rich>
                  <a:bodyPr/>
                  <a:lstStyle/>
                  <a:p>
                    <a:pPr>
                      <a:defRPr b="1">
                        <a:solidFill>
                          <a:srgbClr val="EB15EB"/>
                        </a:solidFill>
                        <a:latin typeface="+mn-lt"/>
                      </a:defRPr>
                    </a:pPr>
                    <a:fld id="{9EA956BB-AECD-4B9E-A95E-CF880AE16970}" type="VALUE">
                      <a:rPr lang="en-US" altLang="zh-CN" sz="1787" b="0" i="0" u="none" strike="noStrike" kern="1200" baseline="0">
                        <a:solidFill>
                          <a:srgbClr val="EB15EB"/>
                        </a:solidFill>
                        <a:latin typeface="+mn-lt"/>
                        <a:ea typeface="微软雅黑" panose="020B0503020204020204" pitchFamily="34" charset="-122"/>
                        <a:cs typeface="+mn-cs"/>
                      </a:rPr>
                      <a:pPr>
                        <a:defRPr b="1">
                          <a:solidFill>
                            <a:srgbClr val="EB15EB"/>
                          </a:solidFill>
                          <a:latin typeface="+mn-lt"/>
                        </a:defRPr>
                      </a:pPr>
                      <a:t>[值]</a:t>
                    </a:fld>
                    <a:endParaRPr lang="zh-CN" altLang="en-US"/>
                  </a:p>
                </c:rich>
              </c:tx>
              <c:spPr/>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0BDA-45FA-9498-A64DE68BA4FD}"/>
                </c:ext>
              </c:extLst>
            </c:dLbl>
            <c:dLbl>
              <c:idx val="6"/>
              <c:layout>
                <c:manualLayout>
                  <c:x val="-4.0404037669099259E-2"/>
                  <c:y val="9.4611509168447974E-2"/>
                </c:manualLayout>
              </c:layout>
              <c:tx>
                <c:rich>
                  <a:bodyPr/>
                  <a:lstStyle/>
                  <a:p>
                    <a:pPr>
                      <a:defRPr sz="1798" b="1">
                        <a:solidFill>
                          <a:srgbClr val="EB15EB"/>
                        </a:solidFill>
                      </a:defRPr>
                    </a:pPr>
                    <a:fld id="{8F3EFB1B-B1D9-4135-9EA8-1A19780C0A76}" type="VALUE">
                      <a:rPr lang="en-US" altLang="zh-CN" sz="1787" b="0" i="0" u="none" strike="noStrike" kern="1200" baseline="0" dirty="0">
                        <a:solidFill>
                          <a:srgbClr val="EB15EB"/>
                        </a:solidFill>
                        <a:latin typeface="+mn-lt"/>
                        <a:ea typeface="微软雅黑" panose="020B0503020204020204" pitchFamily="34" charset="-122"/>
                        <a:cs typeface="+mn-cs"/>
                      </a:rPr>
                      <a:pPr>
                        <a:defRPr sz="1798" b="1">
                          <a:solidFill>
                            <a:srgbClr val="EB15EB"/>
                          </a:solidFill>
                        </a:defRPr>
                      </a:pPr>
                      <a:t>[值]</a:t>
                    </a:fld>
                    <a:endParaRPr lang="zh-CN" altLang="en-US"/>
                  </a:p>
                </c:rich>
              </c:tx>
              <c:spPr/>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2-0BDA-45FA-9498-A64DE68BA4FD}"/>
                </c:ext>
              </c:extLst>
            </c:dLbl>
            <c:dLbl>
              <c:idx val="7"/>
              <c:layout/>
              <c:tx>
                <c:rich>
                  <a:bodyPr/>
                  <a:lstStyle/>
                  <a:p>
                    <a:fld id="{F432A0FB-3A2F-4202-81EB-FFD640FB1B6C}" type="VALUE">
                      <a:rPr lang="en-US" altLang="zh-CN" sz="1798" b="1" i="0" u="none" strike="noStrike" kern="1200" baseline="0">
                        <a:solidFill>
                          <a:srgbClr val="EB15EB"/>
                        </a:solidFill>
                        <a:latin typeface="+mn-lt"/>
                        <a:ea typeface="微软雅黑" panose="020B0503020204020204" pitchFamily="34" charset="-122"/>
                        <a:cs typeface="+mn-cs"/>
                      </a:rPr>
                      <a:pPr/>
                      <a:t>[值]</a:t>
                    </a:fld>
                    <a:endParaRPr lang="zh-CN" altLang="en-US"/>
                  </a:p>
                </c:rich>
              </c:tx>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3-0BDA-45FA-9498-A64DE68BA4FD}"/>
                </c:ext>
              </c:extLst>
            </c:dLbl>
            <c:spPr>
              <a:noFill/>
              <a:ln w="25362">
                <a:noFill/>
              </a:ln>
              <a:effectLst/>
            </c:spPr>
            <c:txPr>
              <a:bodyPr wrap="square" lIns="38100" tIns="19050" rIns="38100" bIns="19050" anchor="ctr">
                <a:spAutoFit/>
              </a:bodyPr>
              <a:lstStyle/>
              <a:p>
                <a:pPr>
                  <a:defRPr>
                    <a:solidFill>
                      <a:srgbClr val="EB15EB"/>
                    </a:solidFill>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Sheet1!$D$2:$D$9</c:f>
              <c:numCache>
                <c:formatCode>General</c:formatCode>
                <c:ptCount val="8"/>
                <c:pt idx="0">
                  <c:v>178</c:v>
                </c:pt>
                <c:pt idx="1">
                  <c:v>176</c:v>
                </c:pt>
                <c:pt idx="2">
                  <c:v>178</c:v>
                </c:pt>
                <c:pt idx="3">
                  <c:v>213</c:v>
                </c:pt>
                <c:pt idx="4">
                  <c:v>201</c:v>
                </c:pt>
                <c:pt idx="5">
                  <c:v>217</c:v>
                </c:pt>
                <c:pt idx="6">
                  <c:v>220</c:v>
                </c:pt>
                <c:pt idx="7">
                  <c:v>237</c:v>
                </c:pt>
              </c:numCache>
            </c:numRef>
          </c:val>
          <c:smooth val="0"/>
          <c:extLst>
            <c:ext xmlns:c16="http://schemas.microsoft.com/office/drawing/2014/chart" uri="{C3380CC4-5D6E-409C-BE32-E72D297353CC}">
              <c16:uniqueId val="{00000014-0BDA-45FA-9498-A64DE68BA4FD}"/>
            </c:ext>
          </c:extLst>
        </c:ser>
        <c:ser>
          <c:idx val="3"/>
          <c:order val="3"/>
          <c:tx>
            <c:strRef>
              <c:f>Sheet1!$E$1</c:f>
              <c:strCache>
                <c:ptCount val="1"/>
                <c:pt idx="0">
                  <c:v>硕士</c:v>
                </c:pt>
              </c:strCache>
            </c:strRef>
          </c:tx>
          <c:spPr>
            <a:ln>
              <a:solidFill>
                <a:srgbClr val="33CCCC"/>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5-0BDA-45FA-9498-A64DE68BA4FD}"/>
                </c:ext>
              </c:extLst>
            </c:dLbl>
            <c:dLbl>
              <c:idx val="1"/>
              <c:delete val="1"/>
              <c:extLst>
                <c:ext xmlns:c15="http://schemas.microsoft.com/office/drawing/2012/chart" uri="{CE6537A1-D6FC-4f65-9D91-7224C49458BB}"/>
                <c:ext xmlns:c16="http://schemas.microsoft.com/office/drawing/2014/chart" uri="{C3380CC4-5D6E-409C-BE32-E72D297353CC}">
                  <c16:uniqueId val="{00000016-0BDA-45FA-9498-A64DE68BA4FD}"/>
                </c:ext>
              </c:extLst>
            </c:dLbl>
            <c:dLbl>
              <c:idx val="2"/>
              <c:delete val="1"/>
              <c:extLst>
                <c:ext xmlns:c15="http://schemas.microsoft.com/office/drawing/2012/chart" uri="{CE6537A1-D6FC-4f65-9D91-7224C49458BB}"/>
                <c:ext xmlns:c16="http://schemas.microsoft.com/office/drawing/2014/chart" uri="{C3380CC4-5D6E-409C-BE32-E72D297353CC}">
                  <c16:uniqueId val="{00000017-0BDA-45FA-9498-A64DE68BA4FD}"/>
                </c:ext>
              </c:extLst>
            </c:dLbl>
            <c:dLbl>
              <c:idx val="4"/>
              <c:layout/>
              <c:tx>
                <c:rich>
                  <a:bodyPr wrap="square" lIns="38100" tIns="19050" rIns="38100" bIns="19050" anchor="ctr">
                    <a:spAutoFit/>
                  </a:bodyPr>
                  <a:lstStyle/>
                  <a:p>
                    <a:pPr>
                      <a:defRPr b="1">
                        <a:solidFill>
                          <a:srgbClr val="33CCCC"/>
                        </a:solidFill>
                        <a:latin typeface="+mn-lt"/>
                      </a:defRPr>
                    </a:pPr>
                    <a:fld id="{41302D90-335F-492C-B63A-7A62614A1A14}" type="VALUE">
                      <a:rPr lang="en-US" altLang="zh-CN">
                        <a:ea typeface="微软雅黑" panose="020B0503020204020204" pitchFamily="34" charset="-122"/>
                      </a:rPr>
                      <a:pPr>
                        <a:defRPr b="1">
                          <a:solidFill>
                            <a:srgbClr val="33CCCC"/>
                          </a:solidFill>
                          <a:latin typeface="+mn-lt"/>
                        </a:defRPr>
                      </a:pPr>
                      <a:t>[值]</a:t>
                    </a:fld>
                    <a:endParaRPr lang="zh-CN"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8-0BDA-45FA-9498-A64DE68BA4FD}"/>
                </c:ext>
              </c:extLst>
            </c:dLbl>
            <c:dLbl>
              <c:idx val="6"/>
              <c:layout>
                <c:manualLayout>
                  <c:x val="-3.5091336545800676E-2"/>
                  <c:y val="-3.8199181446111868E-2"/>
                </c:manualLayout>
              </c:layout>
              <c:tx>
                <c:rich>
                  <a:bodyPr wrap="square" lIns="38100" tIns="19050" rIns="38100" bIns="19050" anchor="ctr">
                    <a:spAutoFit/>
                  </a:bodyPr>
                  <a:lstStyle/>
                  <a:p>
                    <a:pPr>
                      <a:defRPr b="1">
                        <a:solidFill>
                          <a:srgbClr val="33CCCC"/>
                        </a:solidFill>
                      </a:defRPr>
                    </a:pPr>
                    <a:fld id="{47C6BB5C-6724-42C2-A829-05895875081E}" type="VALUE">
                      <a:rPr lang="en-US" altLang="zh-CN" sz="1787" b="0" i="0" u="none" strike="noStrike" kern="1200" baseline="0" dirty="0">
                        <a:solidFill>
                          <a:srgbClr val="33CCCC"/>
                        </a:solidFill>
                        <a:latin typeface="+mn-lt"/>
                        <a:ea typeface="微软雅黑" panose="020B0503020204020204" pitchFamily="34" charset="-122"/>
                        <a:cs typeface="+mn-cs"/>
                      </a:rPr>
                      <a:pPr>
                        <a:defRPr b="1">
                          <a:solidFill>
                            <a:srgbClr val="33CCCC"/>
                          </a:solidFill>
                        </a:defRPr>
                      </a:pPr>
                      <a:t>[值]</a:t>
                    </a:fld>
                    <a:endParaRPr lang="zh-CN" alt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9-0BDA-45FA-9498-A64DE68BA4FD}"/>
                </c:ext>
              </c:extLst>
            </c:dLbl>
            <c:dLbl>
              <c:idx val="7"/>
              <c:layout>
                <c:manualLayout>
                  <c:x val="-4.1968619553306934E-2"/>
                  <c:y val="-4.9113233287858118E-2"/>
                </c:manualLayout>
              </c:layout>
              <c:tx>
                <c:rich>
                  <a:bodyPr/>
                  <a:lstStyle/>
                  <a:p>
                    <a:fld id="{C14F9C40-DB9F-402E-9950-E9CD14BB65B1}" type="VALUE">
                      <a:rPr lang="en-US" altLang="zh-CN" sz="1787" b="1" i="0" u="none" strike="noStrike" kern="1200" baseline="0">
                        <a:solidFill>
                          <a:srgbClr val="33CCCC"/>
                        </a:solidFill>
                        <a:latin typeface="+mn-lt"/>
                        <a:ea typeface="微软雅黑" panose="020B0503020204020204" pitchFamily="34" charset="-122"/>
                        <a:cs typeface="+mn-cs"/>
                      </a:rPr>
                      <a:pPr/>
                      <a:t>[值]</a:t>
                    </a:fld>
                    <a:endParaRPr lang="zh-CN" altLang="en-US"/>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A-0BDA-45FA-9498-A64DE68BA4FD}"/>
                </c:ext>
              </c:extLst>
            </c:dLbl>
            <c:spPr>
              <a:noFill/>
              <a:ln>
                <a:noFill/>
              </a:ln>
              <a:effectLst/>
            </c:spPr>
            <c:txPr>
              <a:bodyPr wrap="square" lIns="38100" tIns="19050" rIns="38100" bIns="19050" anchor="ctr">
                <a:spAutoFit/>
              </a:bodyPr>
              <a:lstStyle/>
              <a:p>
                <a:pPr>
                  <a:defRPr>
                    <a:solidFill>
                      <a:srgbClr val="33CCCC"/>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Sheet1!$E$2:$E$9</c:f>
              <c:numCache>
                <c:formatCode>General</c:formatCode>
                <c:ptCount val="8"/>
                <c:pt idx="0">
                  <c:v>166</c:v>
                </c:pt>
                <c:pt idx="1">
                  <c:v>206</c:v>
                </c:pt>
                <c:pt idx="2">
                  <c:v>244</c:v>
                </c:pt>
                <c:pt idx="3">
                  <c:v>261</c:v>
                </c:pt>
                <c:pt idx="4">
                  <c:v>277</c:v>
                </c:pt>
                <c:pt idx="5">
                  <c:v>256</c:v>
                </c:pt>
                <c:pt idx="6">
                  <c:v>237</c:v>
                </c:pt>
                <c:pt idx="7">
                  <c:v>221</c:v>
                </c:pt>
              </c:numCache>
            </c:numRef>
          </c:val>
          <c:smooth val="0"/>
          <c:extLst>
            <c:ext xmlns:c16="http://schemas.microsoft.com/office/drawing/2014/chart" uri="{C3380CC4-5D6E-409C-BE32-E72D297353CC}">
              <c16:uniqueId val="{0000001B-0BDA-45FA-9498-A64DE68BA4FD}"/>
            </c:ext>
          </c:extLst>
        </c:ser>
        <c:dLbls>
          <c:showLegendKey val="0"/>
          <c:showVal val="0"/>
          <c:showCatName val="0"/>
          <c:showSerName val="0"/>
          <c:showPercent val="0"/>
          <c:showBubbleSize val="0"/>
        </c:dLbls>
        <c:smooth val="0"/>
        <c:axId val="-22833904"/>
        <c:axId val="-22832272"/>
      </c:lineChart>
      <c:catAx>
        <c:axId val="-22833904"/>
        <c:scaling>
          <c:orientation val="minMax"/>
        </c:scaling>
        <c:delete val="0"/>
        <c:axPos val="b"/>
        <c:numFmt formatCode="General" sourceLinked="1"/>
        <c:majorTickMark val="out"/>
        <c:minorTickMark val="none"/>
        <c:tickLblPos val="nextTo"/>
        <c:txPr>
          <a:bodyPr/>
          <a:lstStyle/>
          <a:p>
            <a:pPr>
              <a:defRPr sz="1591"/>
            </a:pPr>
            <a:endParaRPr lang="zh-CN"/>
          </a:p>
        </c:txPr>
        <c:crossAx val="-22832272"/>
        <c:crosses val="autoZero"/>
        <c:auto val="1"/>
        <c:lblAlgn val="ctr"/>
        <c:lblOffset val="100"/>
        <c:noMultiLvlLbl val="0"/>
      </c:catAx>
      <c:valAx>
        <c:axId val="-22832272"/>
        <c:scaling>
          <c:orientation val="minMax"/>
          <c:max val="600"/>
          <c:min val="100"/>
        </c:scaling>
        <c:delete val="1"/>
        <c:axPos val="l"/>
        <c:numFmt formatCode="General" sourceLinked="1"/>
        <c:majorTickMark val="out"/>
        <c:minorTickMark val="none"/>
        <c:tickLblPos val="nextTo"/>
        <c:crossAx val="-22833904"/>
        <c:crosses val="autoZero"/>
        <c:crossBetween val="between"/>
        <c:majorUnit val="100"/>
      </c:valAx>
      <c:spPr>
        <a:noFill/>
        <a:ln w="25362">
          <a:noFill/>
        </a:ln>
      </c:spPr>
    </c:plotArea>
    <c:legend>
      <c:legendPos val="t"/>
      <c:layout/>
      <c:overlay val="0"/>
      <c:txPr>
        <a:bodyPr/>
        <a:lstStyle/>
        <a:p>
          <a:pPr>
            <a:defRPr b="1">
              <a:latin typeface="微软雅黑 Light" panose="020B0502040204020203" pitchFamily="34" charset="-122"/>
              <a:ea typeface="微软雅黑 Light" panose="020B0502040204020203" pitchFamily="34" charset="-122"/>
            </a:defRPr>
          </a:pPr>
          <a:endParaRPr lang="zh-CN"/>
        </a:p>
      </c:txPr>
    </c:legend>
    <c:plotVisOnly val="1"/>
    <c:dispBlanksAs val="gap"/>
    <c:showDLblsOverMax val="0"/>
  </c:chart>
  <c:spPr>
    <a:ln>
      <a:noFill/>
    </a:ln>
  </c:spPr>
  <c:txPr>
    <a:bodyPr/>
    <a:lstStyle/>
    <a:p>
      <a:pPr>
        <a:defRPr sz="1787"/>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D8536-2CB9-475B-9567-24CCBB7F57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168ED040-CDCC-42F7-9730-D6BE7D492BA6}">
      <dgm:prSet phldrT="[文本]"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中国科学院大学</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100E4179-5C37-49D2-A3AC-88F83B15A125}" type="parTrans" cxnId="{283E3D57-0625-4005-94A7-E5AE8118C554}">
      <dgm:prSet/>
      <dgm:spPr/>
      <dgm:t>
        <a:bodyPr/>
        <a:lstStyle/>
        <a:p>
          <a:endParaRPr lang="zh-CN" altLang="en-US"/>
        </a:p>
      </dgm:t>
    </dgm:pt>
    <dgm:pt modelId="{B6496860-E38D-45A1-AF22-01E8964CEB7A}" type="sibTrans" cxnId="{283E3D57-0625-4005-94A7-E5AE8118C554}">
      <dgm:prSet/>
      <dgm:spPr/>
      <dgm:t>
        <a:bodyPr/>
        <a:lstStyle/>
        <a:p>
          <a:endParaRPr lang="zh-CN" altLang="en-US"/>
        </a:p>
      </dgm:t>
    </dgm:pt>
    <dgm:pt modelId="{E1BAB356-85CF-4162-8D75-4ADAD6093C74}" type="asst">
      <dgm:prSet phldrT="[文本]"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教学中心</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AB0C4C27-DB2A-40A8-AB52-6412DC86D8BF}" type="parTrans" cxnId="{6A574B2F-CA87-4214-8D6F-8F605C107A14}">
      <dgm:prSet/>
      <dgm:spPr/>
      <dgm:t>
        <a:bodyPr/>
        <a:lstStyle/>
        <a:p>
          <a:endParaRPr lang="zh-CN" altLang="en-US"/>
        </a:p>
      </dgm:t>
    </dgm:pt>
    <dgm:pt modelId="{C52354F4-742D-4011-AFD7-D9E8CCDB9028}" type="sibTrans" cxnId="{6A574B2F-CA87-4214-8D6F-8F605C107A14}">
      <dgm:prSet/>
      <dgm:spPr/>
      <dgm:t>
        <a:bodyPr/>
        <a:lstStyle/>
        <a:p>
          <a:endParaRPr lang="zh-CN" altLang="en-US"/>
        </a:p>
      </dgm:t>
    </dgm:pt>
    <dgm:pt modelId="{A8551743-6F02-4903-915B-E659D971A1B3}">
      <dgm:prSet phldrT="[文本]"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统一招生</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2F161EB4-BC73-4580-81EE-F1DC92099DBF}" type="parTrans" cxnId="{0FFA0D36-3116-41CB-B3DD-979ED559F7DC}">
      <dgm:prSet/>
      <dgm:spPr/>
      <dgm:t>
        <a:bodyPr/>
        <a:lstStyle/>
        <a:p>
          <a:endParaRPr lang="zh-CN" altLang="en-US"/>
        </a:p>
      </dgm:t>
    </dgm:pt>
    <dgm:pt modelId="{AFFD6B3F-EAFE-4771-AE4F-7A038E837A77}" type="sibTrans" cxnId="{0FFA0D36-3116-41CB-B3DD-979ED559F7DC}">
      <dgm:prSet/>
      <dgm:spPr/>
      <dgm:t>
        <a:bodyPr/>
        <a:lstStyle/>
        <a:p>
          <a:endParaRPr lang="zh-CN" altLang="en-US"/>
        </a:p>
      </dgm:t>
    </dgm:pt>
    <dgm:pt modelId="{3DDFF5D4-6FA7-4580-A632-F102DF119090}">
      <dgm:prSet phldrT="[文本]"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统一教育管理</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9E4F552C-C737-47BA-B1A8-8557CF2989F4}" type="parTrans" cxnId="{26E60EB7-ADB3-4D8E-A6B5-A4A8C027CC17}">
      <dgm:prSet/>
      <dgm:spPr/>
      <dgm:t>
        <a:bodyPr/>
        <a:lstStyle/>
        <a:p>
          <a:endParaRPr lang="zh-CN" altLang="en-US"/>
        </a:p>
      </dgm:t>
    </dgm:pt>
    <dgm:pt modelId="{D3417858-B6EE-4083-AEFE-55202D371AF8}" type="sibTrans" cxnId="{26E60EB7-ADB3-4D8E-A6B5-A4A8C027CC17}">
      <dgm:prSet/>
      <dgm:spPr/>
      <dgm:t>
        <a:bodyPr/>
        <a:lstStyle/>
        <a:p>
          <a:endParaRPr lang="zh-CN" altLang="en-US"/>
        </a:p>
      </dgm:t>
    </dgm:pt>
    <dgm:pt modelId="{5A5CDCB6-6B18-4CA1-9B1B-253A0F6DC5A4}">
      <dgm:prSet phldrT="[文本]"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统一学位授予</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11F2A60E-5977-416B-BBDC-90158A51F236}" type="parTrans" cxnId="{D55A53A6-17CB-4971-BACF-E3F59F7096B3}">
      <dgm:prSet/>
      <dgm:spPr/>
      <dgm:t>
        <a:bodyPr/>
        <a:lstStyle/>
        <a:p>
          <a:endParaRPr lang="zh-CN" altLang="en-US"/>
        </a:p>
      </dgm:t>
    </dgm:pt>
    <dgm:pt modelId="{EF945084-F511-4FF0-B6E1-F6951ADC90BD}" type="sibTrans" cxnId="{D55A53A6-17CB-4971-BACF-E3F59F7096B3}">
      <dgm:prSet/>
      <dgm:spPr/>
      <dgm:t>
        <a:bodyPr/>
        <a:lstStyle/>
        <a:p>
          <a:endParaRPr lang="zh-CN" altLang="en-US"/>
        </a:p>
      </dgm:t>
    </dgm:pt>
    <dgm:pt modelId="{10D5A806-18B5-4F41-A58B-C10089CB12C3}" type="asst">
      <dgm:prSet custT="1"/>
      <dgm:spPr/>
      <dgm:t>
        <a:bodyPr/>
        <a:lstStyle/>
        <a:p>
          <a:r>
            <a:rPr lang="zh-CN" altLang="en-US" sz="2400" b="0" dirty="0" smtClean="0">
              <a:solidFill>
                <a:srgbClr val="0000FF"/>
              </a:solidFill>
              <a:latin typeface="微软雅黑" panose="020B0503020204020204" pitchFamily="34" charset="-122"/>
              <a:ea typeface="微软雅黑" panose="020B0503020204020204" pitchFamily="34" charset="-122"/>
            </a:rPr>
            <a:t>管理中心</a:t>
          </a:r>
          <a:endParaRPr lang="zh-CN" altLang="en-US" sz="2400" b="0" dirty="0">
            <a:solidFill>
              <a:srgbClr val="0000FF"/>
            </a:solidFill>
            <a:latin typeface="微软雅黑" panose="020B0503020204020204" pitchFamily="34" charset="-122"/>
            <a:ea typeface="微软雅黑" panose="020B0503020204020204" pitchFamily="34" charset="-122"/>
          </a:endParaRPr>
        </a:p>
      </dgm:t>
    </dgm:pt>
    <dgm:pt modelId="{D54F5B3D-EA5C-4B3A-9ACF-7E2A153FD37E}" type="parTrans" cxnId="{C382B625-6DCE-4234-A0D3-52B6254B4E9B}">
      <dgm:prSet/>
      <dgm:spPr/>
      <dgm:t>
        <a:bodyPr/>
        <a:lstStyle/>
        <a:p>
          <a:endParaRPr lang="zh-CN" altLang="en-US"/>
        </a:p>
      </dgm:t>
    </dgm:pt>
    <dgm:pt modelId="{919E0671-EE81-4268-8FA4-E2A0C6CD94F1}" type="sibTrans" cxnId="{C382B625-6DCE-4234-A0D3-52B6254B4E9B}">
      <dgm:prSet/>
      <dgm:spPr/>
      <dgm:t>
        <a:bodyPr/>
        <a:lstStyle/>
        <a:p>
          <a:endParaRPr lang="zh-CN" altLang="en-US"/>
        </a:p>
      </dgm:t>
    </dgm:pt>
    <dgm:pt modelId="{52DC96B8-561C-44CD-A0B1-BDAAE020B08B}" type="pres">
      <dgm:prSet presAssocID="{9BAD8536-2CB9-475B-9567-24CCBB7F5746}" presName="hierChild1" presStyleCnt="0">
        <dgm:presLayoutVars>
          <dgm:orgChart val="1"/>
          <dgm:chPref val="1"/>
          <dgm:dir/>
          <dgm:animOne val="branch"/>
          <dgm:animLvl val="lvl"/>
          <dgm:resizeHandles/>
        </dgm:presLayoutVars>
      </dgm:prSet>
      <dgm:spPr/>
      <dgm:t>
        <a:bodyPr/>
        <a:lstStyle/>
        <a:p>
          <a:endParaRPr lang="zh-CN" altLang="en-US"/>
        </a:p>
      </dgm:t>
    </dgm:pt>
    <dgm:pt modelId="{BCADDF51-5A09-4F51-B6B3-33B86477CDE3}" type="pres">
      <dgm:prSet presAssocID="{168ED040-CDCC-42F7-9730-D6BE7D492BA6}" presName="hierRoot1" presStyleCnt="0">
        <dgm:presLayoutVars>
          <dgm:hierBranch val="init"/>
        </dgm:presLayoutVars>
      </dgm:prSet>
      <dgm:spPr/>
    </dgm:pt>
    <dgm:pt modelId="{F68C437E-56F9-4933-B123-20DD6F05A5D0}" type="pres">
      <dgm:prSet presAssocID="{168ED040-CDCC-42F7-9730-D6BE7D492BA6}" presName="rootComposite1" presStyleCnt="0"/>
      <dgm:spPr/>
    </dgm:pt>
    <dgm:pt modelId="{F1CC51F7-1BAD-4C7D-B3C0-7593BF31E6C2}" type="pres">
      <dgm:prSet presAssocID="{168ED040-CDCC-42F7-9730-D6BE7D492BA6}" presName="rootText1" presStyleLbl="node0" presStyleIdx="0" presStyleCnt="1" custScaleX="160130">
        <dgm:presLayoutVars>
          <dgm:chPref val="3"/>
        </dgm:presLayoutVars>
      </dgm:prSet>
      <dgm:spPr/>
      <dgm:t>
        <a:bodyPr/>
        <a:lstStyle/>
        <a:p>
          <a:endParaRPr lang="zh-CN" altLang="en-US"/>
        </a:p>
      </dgm:t>
    </dgm:pt>
    <dgm:pt modelId="{EEC9E9EB-60D5-4175-9514-4A6FABD42451}" type="pres">
      <dgm:prSet presAssocID="{168ED040-CDCC-42F7-9730-D6BE7D492BA6}" presName="rootConnector1" presStyleLbl="node1" presStyleIdx="0" presStyleCnt="0"/>
      <dgm:spPr/>
      <dgm:t>
        <a:bodyPr/>
        <a:lstStyle/>
        <a:p>
          <a:endParaRPr lang="zh-CN" altLang="en-US"/>
        </a:p>
      </dgm:t>
    </dgm:pt>
    <dgm:pt modelId="{6E6860AA-F35D-4A05-93D8-683BFE46BEDE}" type="pres">
      <dgm:prSet presAssocID="{168ED040-CDCC-42F7-9730-D6BE7D492BA6}" presName="hierChild2" presStyleCnt="0"/>
      <dgm:spPr/>
    </dgm:pt>
    <dgm:pt modelId="{3903E899-A80D-43D7-9357-7472BBE772A1}" type="pres">
      <dgm:prSet presAssocID="{2F161EB4-BC73-4580-81EE-F1DC92099DBF}" presName="Name37" presStyleLbl="parChTrans1D2" presStyleIdx="0" presStyleCnt="5"/>
      <dgm:spPr/>
      <dgm:t>
        <a:bodyPr/>
        <a:lstStyle/>
        <a:p>
          <a:endParaRPr lang="zh-CN" altLang="en-US"/>
        </a:p>
      </dgm:t>
    </dgm:pt>
    <dgm:pt modelId="{92720700-3C43-46D1-8A00-E037CA377CE7}" type="pres">
      <dgm:prSet presAssocID="{A8551743-6F02-4903-915B-E659D971A1B3}" presName="hierRoot2" presStyleCnt="0">
        <dgm:presLayoutVars>
          <dgm:hierBranch val="init"/>
        </dgm:presLayoutVars>
      </dgm:prSet>
      <dgm:spPr/>
    </dgm:pt>
    <dgm:pt modelId="{C3E15DC7-6BF8-46A6-BD1C-16D94CB4D051}" type="pres">
      <dgm:prSet presAssocID="{A8551743-6F02-4903-915B-E659D971A1B3}" presName="rootComposite" presStyleCnt="0"/>
      <dgm:spPr/>
    </dgm:pt>
    <dgm:pt modelId="{3FF8DCE5-B909-4982-91A9-C3C9CE9B01B1}" type="pres">
      <dgm:prSet presAssocID="{A8551743-6F02-4903-915B-E659D971A1B3}" presName="rootText" presStyleLbl="node2" presStyleIdx="0" presStyleCnt="3" custScaleX="130362">
        <dgm:presLayoutVars>
          <dgm:chPref val="3"/>
        </dgm:presLayoutVars>
      </dgm:prSet>
      <dgm:spPr/>
      <dgm:t>
        <a:bodyPr/>
        <a:lstStyle/>
        <a:p>
          <a:endParaRPr lang="zh-CN" altLang="en-US"/>
        </a:p>
      </dgm:t>
    </dgm:pt>
    <dgm:pt modelId="{A2852089-D56D-48F0-BBD6-20EC847A4947}" type="pres">
      <dgm:prSet presAssocID="{A8551743-6F02-4903-915B-E659D971A1B3}" presName="rootConnector" presStyleLbl="node2" presStyleIdx="0" presStyleCnt="3"/>
      <dgm:spPr/>
      <dgm:t>
        <a:bodyPr/>
        <a:lstStyle/>
        <a:p>
          <a:endParaRPr lang="zh-CN" altLang="en-US"/>
        </a:p>
      </dgm:t>
    </dgm:pt>
    <dgm:pt modelId="{143A5257-C0D5-4ECA-B946-566A80AF1809}" type="pres">
      <dgm:prSet presAssocID="{A8551743-6F02-4903-915B-E659D971A1B3}" presName="hierChild4" presStyleCnt="0"/>
      <dgm:spPr/>
    </dgm:pt>
    <dgm:pt modelId="{682272BC-7A3D-4AFE-A861-51D28C8D34AE}" type="pres">
      <dgm:prSet presAssocID="{A8551743-6F02-4903-915B-E659D971A1B3}" presName="hierChild5" presStyleCnt="0"/>
      <dgm:spPr/>
    </dgm:pt>
    <dgm:pt modelId="{BACDF50D-0F7B-410C-9C63-1CF2617E2CDA}" type="pres">
      <dgm:prSet presAssocID="{9E4F552C-C737-47BA-B1A8-8557CF2989F4}" presName="Name37" presStyleLbl="parChTrans1D2" presStyleIdx="1" presStyleCnt="5"/>
      <dgm:spPr/>
      <dgm:t>
        <a:bodyPr/>
        <a:lstStyle/>
        <a:p>
          <a:endParaRPr lang="zh-CN" altLang="en-US"/>
        </a:p>
      </dgm:t>
    </dgm:pt>
    <dgm:pt modelId="{D2341574-5504-4618-81C9-227C83391A1D}" type="pres">
      <dgm:prSet presAssocID="{3DDFF5D4-6FA7-4580-A632-F102DF119090}" presName="hierRoot2" presStyleCnt="0">
        <dgm:presLayoutVars>
          <dgm:hierBranch val="init"/>
        </dgm:presLayoutVars>
      </dgm:prSet>
      <dgm:spPr/>
    </dgm:pt>
    <dgm:pt modelId="{389FD0FD-64F9-445B-974C-0970284BBA3D}" type="pres">
      <dgm:prSet presAssocID="{3DDFF5D4-6FA7-4580-A632-F102DF119090}" presName="rootComposite" presStyleCnt="0"/>
      <dgm:spPr/>
    </dgm:pt>
    <dgm:pt modelId="{2E1FFD9F-0778-406B-A0AA-2AE8EAF18702}" type="pres">
      <dgm:prSet presAssocID="{3DDFF5D4-6FA7-4580-A632-F102DF119090}" presName="rootText" presStyleLbl="node2" presStyleIdx="1" presStyleCnt="3" custScaleX="136470">
        <dgm:presLayoutVars>
          <dgm:chPref val="3"/>
        </dgm:presLayoutVars>
      </dgm:prSet>
      <dgm:spPr/>
      <dgm:t>
        <a:bodyPr/>
        <a:lstStyle/>
        <a:p>
          <a:endParaRPr lang="zh-CN" altLang="en-US"/>
        </a:p>
      </dgm:t>
    </dgm:pt>
    <dgm:pt modelId="{954B9024-6369-416C-8827-891DA675A479}" type="pres">
      <dgm:prSet presAssocID="{3DDFF5D4-6FA7-4580-A632-F102DF119090}" presName="rootConnector" presStyleLbl="node2" presStyleIdx="1" presStyleCnt="3"/>
      <dgm:spPr/>
      <dgm:t>
        <a:bodyPr/>
        <a:lstStyle/>
        <a:p>
          <a:endParaRPr lang="zh-CN" altLang="en-US"/>
        </a:p>
      </dgm:t>
    </dgm:pt>
    <dgm:pt modelId="{93F0B695-ADEE-47D4-9A50-00471BEAAC94}" type="pres">
      <dgm:prSet presAssocID="{3DDFF5D4-6FA7-4580-A632-F102DF119090}" presName="hierChild4" presStyleCnt="0"/>
      <dgm:spPr/>
    </dgm:pt>
    <dgm:pt modelId="{BE162FFE-FF2B-4BAF-B689-7719EE4E859D}" type="pres">
      <dgm:prSet presAssocID="{3DDFF5D4-6FA7-4580-A632-F102DF119090}" presName="hierChild5" presStyleCnt="0"/>
      <dgm:spPr/>
    </dgm:pt>
    <dgm:pt modelId="{017F5F5C-5858-496A-938F-FFF07427DBDA}" type="pres">
      <dgm:prSet presAssocID="{11F2A60E-5977-416B-BBDC-90158A51F236}" presName="Name37" presStyleLbl="parChTrans1D2" presStyleIdx="2" presStyleCnt="5"/>
      <dgm:spPr/>
      <dgm:t>
        <a:bodyPr/>
        <a:lstStyle/>
        <a:p>
          <a:endParaRPr lang="zh-CN" altLang="en-US"/>
        </a:p>
      </dgm:t>
    </dgm:pt>
    <dgm:pt modelId="{2B9E28FE-EF88-4B60-8128-1AC52784BB01}" type="pres">
      <dgm:prSet presAssocID="{5A5CDCB6-6B18-4CA1-9B1B-253A0F6DC5A4}" presName="hierRoot2" presStyleCnt="0">
        <dgm:presLayoutVars>
          <dgm:hierBranch val="init"/>
        </dgm:presLayoutVars>
      </dgm:prSet>
      <dgm:spPr/>
    </dgm:pt>
    <dgm:pt modelId="{8A515EB4-5796-4F59-B586-FCBE2BC87E54}" type="pres">
      <dgm:prSet presAssocID="{5A5CDCB6-6B18-4CA1-9B1B-253A0F6DC5A4}" presName="rootComposite" presStyleCnt="0"/>
      <dgm:spPr/>
    </dgm:pt>
    <dgm:pt modelId="{05838AEB-80A0-41A9-8E48-E60F7F70612F}" type="pres">
      <dgm:prSet presAssocID="{5A5CDCB6-6B18-4CA1-9B1B-253A0F6DC5A4}" presName="rootText" presStyleLbl="node2" presStyleIdx="2" presStyleCnt="3" custScaleX="130845">
        <dgm:presLayoutVars>
          <dgm:chPref val="3"/>
        </dgm:presLayoutVars>
      </dgm:prSet>
      <dgm:spPr/>
      <dgm:t>
        <a:bodyPr/>
        <a:lstStyle/>
        <a:p>
          <a:endParaRPr lang="zh-CN" altLang="en-US"/>
        </a:p>
      </dgm:t>
    </dgm:pt>
    <dgm:pt modelId="{535D9D4B-8CAD-4F2B-945C-4D508634BE1D}" type="pres">
      <dgm:prSet presAssocID="{5A5CDCB6-6B18-4CA1-9B1B-253A0F6DC5A4}" presName="rootConnector" presStyleLbl="node2" presStyleIdx="2" presStyleCnt="3"/>
      <dgm:spPr/>
      <dgm:t>
        <a:bodyPr/>
        <a:lstStyle/>
        <a:p>
          <a:endParaRPr lang="zh-CN" altLang="en-US"/>
        </a:p>
      </dgm:t>
    </dgm:pt>
    <dgm:pt modelId="{8335B404-6816-4204-A1B8-720833ACFA0D}" type="pres">
      <dgm:prSet presAssocID="{5A5CDCB6-6B18-4CA1-9B1B-253A0F6DC5A4}" presName="hierChild4" presStyleCnt="0"/>
      <dgm:spPr/>
    </dgm:pt>
    <dgm:pt modelId="{0DD4692B-42AA-424D-982C-1725EC25B968}" type="pres">
      <dgm:prSet presAssocID="{5A5CDCB6-6B18-4CA1-9B1B-253A0F6DC5A4}" presName="hierChild5" presStyleCnt="0"/>
      <dgm:spPr/>
    </dgm:pt>
    <dgm:pt modelId="{4101F63C-5A50-4841-9932-0FB514A199D1}" type="pres">
      <dgm:prSet presAssocID="{168ED040-CDCC-42F7-9730-D6BE7D492BA6}" presName="hierChild3" presStyleCnt="0"/>
      <dgm:spPr/>
    </dgm:pt>
    <dgm:pt modelId="{C289BEEE-602E-499D-9953-44EE3F79C5B3}" type="pres">
      <dgm:prSet presAssocID="{AB0C4C27-DB2A-40A8-AB52-6412DC86D8BF}" presName="Name111" presStyleLbl="parChTrans1D2" presStyleIdx="3" presStyleCnt="5"/>
      <dgm:spPr/>
      <dgm:t>
        <a:bodyPr/>
        <a:lstStyle/>
        <a:p>
          <a:endParaRPr lang="zh-CN" altLang="en-US"/>
        </a:p>
      </dgm:t>
    </dgm:pt>
    <dgm:pt modelId="{D585E7BA-2F0D-442D-A9DB-3DBD9270EEEA}" type="pres">
      <dgm:prSet presAssocID="{E1BAB356-85CF-4162-8D75-4ADAD6093C74}" presName="hierRoot3" presStyleCnt="0">
        <dgm:presLayoutVars>
          <dgm:hierBranch val="init"/>
        </dgm:presLayoutVars>
      </dgm:prSet>
      <dgm:spPr/>
    </dgm:pt>
    <dgm:pt modelId="{E877F8BA-6F9F-4E6B-AD44-9103FCFB35F2}" type="pres">
      <dgm:prSet presAssocID="{E1BAB356-85CF-4162-8D75-4ADAD6093C74}" presName="rootComposite3" presStyleCnt="0"/>
      <dgm:spPr/>
    </dgm:pt>
    <dgm:pt modelId="{708BA1AE-EEA2-4D05-9A66-6DD46FC4AFDC}" type="pres">
      <dgm:prSet presAssocID="{E1BAB356-85CF-4162-8D75-4ADAD6093C74}" presName="rootText3" presStyleLbl="asst1" presStyleIdx="0" presStyleCnt="2" custScaleX="117459">
        <dgm:presLayoutVars>
          <dgm:chPref val="3"/>
        </dgm:presLayoutVars>
      </dgm:prSet>
      <dgm:spPr/>
      <dgm:t>
        <a:bodyPr/>
        <a:lstStyle/>
        <a:p>
          <a:endParaRPr lang="zh-CN" altLang="en-US"/>
        </a:p>
      </dgm:t>
    </dgm:pt>
    <dgm:pt modelId="{10994402-F277-4922-9742-E3B072AEFCE4}" type="pres">
      <dgm:prSet presAssocID="{E1BAB356-85CF-4162-8D75-4ADAD6093C74}" presName="rootConnector3" presStyleLbl="asst1" presStyleIdx="0" presStyleCnt="2"/>
      <dgm:spPr/>
      <dgm:t>
        <a:bodyPr/>
        <a:lstStyle/>
        <a:p>
          <a:endParaRPr lang="zh-CN" altLang="en-US"/>
        </a:p>
      </dgm:t>
    </dgm:pt>
    <dgm:pt modelId="{F3AE690B-617D-48CF-AE56-A549590DB06E}" type="pres">
      <dgm:prSet presAssocID="{E1BAB356-85CF-4162-8D75-4ADAD6093C74}" presName="hierChild6" presStyleCnt="0"/>
      <dgm:spPr/>
    </dgm:pt>
    <dgm:pt modelId="{12F9FFEB-4A8E-4B9C-9CE3-8EB2C920E6AE}" type="pres">
      <dgm:prSet presAssocID="{E1BAB356-85CF-4162-8D75-4ADAD6093C74}" presName="hierChild7" presStyleCnt="0"/>
      <dgm:spPr/>
    </dgm:pt>
    <dgm:pt modelId="{BBCA09F7-6F91-4D03-AE58-0E7C14D63026}" type="pres">
      <dgm:prSet presAssocID="{D54F5B3D-EA5C-4B3A-9ACF-7E2A153FD37E}" presName="Name111" presStyleLbl="parChTrans1D2" presStyleIdx="4" presStyleCnt="5"/>
      <dgm:spPr/>
      <dgm:t>
        <a:bodyPr/>
        <a:lstStyle/>
        <a:p>
          <a:endParaRPr lang="zh-CN" altLang="en-US"/>
        </a:p>
      </dgm:t>
    </dgm:pt>
    <dgm:pt modelId="{31766719-689A-40A1-B911-C0FB47523113}" type="pres">
      <dgm:prSet presAssocID="{10D5A806-18B5-4F41-A58B-C10089CB12C3}" presName="hierRoot3" presStyleCnt="0">
        <dgm:presLayoutVars>
          <dgm:hierBranch val="init"/>
        </dgm:presLayoutVars>
      </dgm:prSet>
      <dgm:spPr/>
    </dgm:pt>
    <dgm:pt modelId="{051A8FCF-C6BB-4D7A-95CE-31EB3DD817A9}" type="pres">
      <dgm:prSet presAssocID="{10D5A806-18B5-4F41-A58B-C10089CB12C3}" presName="rootComposite3" presStyleCnt="0"/>
      <dgm:spPr/>
    </dgm:pt>
    <dgm:pt modelId="{5F87BA62-80CF-4871-80D1-74F43A00AA34}" type="pres">
      <dgm:prSet presAssocID="{10D5A806-18B5-4F41-A58B-C10089CB12C3}" presName="rootText3" presStyleLbl="asst1" presStyleIdx="1" presStyleCnt="2" custScaleX="119059">
        <dgm:presLayoutVars>
          <dgm:chPref val="3"/>
        </dgm:presLayoutVars>
      </dgm:prSet>
      <dgm:spPr/>
      <dgm:t>
        <a:bodyPr/>
        <a:lstStyle/>
        <a:p>
          <a:endParaRPr lang="zh-CN" altLang="en-US"/>
        </a:p>
      </dgm:t>
    </dgm:pt>
    <dgm:pt modelId="{2CB500B8-A543-47B0-9F0E-D8186A930B4C}" type="pres">
      <dgm:prSet presAssocID="{10D5A806-18B5-4F41-A58B-C10089CB12C3}" presName="rootConnector3" presStyleLbl="asst1" presStyleIdx="1" presStyleCnt="2"/>
      <dgm:spPr/>
      <dgm:t>
        <a:bodyPr/>
        <a:lstStyle/>
        <a:p>
          <a:endParaRPr lang="zh-CN" altLang="en-US"/>
        </a:p>
      </dgm:t>
    </dgm:pt>
    <dgm:pt modelId="{49BE9DF1-0E31-40C2-953A-93D323C82062}" type="pres">
      <dgm:prSet presAssocID="{10D5A806-18B5-4F41-A58B-C10089CB12C3}" presName="hierChild6" presStyleCnt="0"/>
      <dgm:spPr/>
    </dgm:pt>
    <dgm:pt modelId="{F2AA5A2F-75CD-4F5A-9122-1A623441CDE9}" type="pres">
      <dgm:prSet presAssocID="{10D5A806-18B5-4F41-A58B-C10089CB12C3}" presName="hierChild7" presStyleCnt="0"/>
      <dgm:spPr/>
    </dgm:pt>
  </dgm:ptLst>
  <dgm:cxnLst>
    <dgm:cxn modelId="{4AF851F2-F8E9-4468-BA86-DA40491872E4}" type="presOf" srcId="{5A5CDCB6-6B18-4CA1-9B1B-253A0F6DC5A4}" destId="{535D9D4B-8CAD-4F2B-945C-4D508634BE1D}" srcOrd="1" destOrd="0" presId="urn:microsoft.com/office/officeart/2005/8/layout/orgChart1"/>
    <dgm:cxn modelId="{40F04C24-5463-406A-B2AB-AEEFA6539B2C}" type="presOf" srcId="{10D5A806-18B5-4F41-A58B-C10089CB12C3}" destId="{5F87BA62-80CF-4871-80D1-74F43A00AA34}" srcOrd="0" destOrd="0" presId="urn:microsoft.com/office/officeart/2005/8/layout/orgChart1"/>
    <dgm:cxn modelId="{C382B625-6DCE-4234-A0D3-52B6254B4E9B}" srcId="{168ED040-CDCC-42F7-9730-D6BE7D492BA6}" destId="{10D5A806-18B5-4F41-A58B-C10089CB12C3}" srcOrd="1" destOrd="0" parTransId="{D54F5B3D-EA5C-4B3A-9ACF-7E2A153FD37E}" sibTransId="{919E0671-EE81-4268-8FA4-E2A0C6CD94F1}"/>
    <dgm:cxn modelId="{084A063C-94E1-4D02-A25D-0AD9623E1B2E}" type="presOf" srcId="{168ED040-CDCC-42F7-9730-D6BE7D492BA6}" destId="{F1CC51F7-1BAD-4C7D-B3C0-7593BF31E6C2}" srcOrd="0" destOrd="0" presId="urn:microsoft.com/office/officeart/2005/8/layout/orgChart1"/>
    <dgm:cxn modelId="{BEDF6003-800B-4029-A67B-83C5407450C7}" type="presOf" srcId="{3DDFF5D4-6FA7-4580-A632-F102DF119090}" destId="{2E1FFD9F-0778-406B-A0AA-2AE8EAF18702}" srcOrd="0" destOrd="0" presId="urn:microsoft.com/office/officeart/2005/8/layout/orgChart1"/>
    <dgm:cxn modelId="{0FFA0D36-3116-41CB-B3DD-979ED559F7DC}" srcId="{168ED040-CDCC-42F7-9730-D6BE7D492BA6}" destId="{A8551743-6F02-4903-915B-E659D971A1B3}" srcOrd="2" destOrd="0" parTransId="{2F161EB4-BC73-4580-81EE-F1DC92099DBF}" sibTransId="{AFFD6B3F-EAFE-4771-AE4F-7A038E837A77}"/>
    <dgm:cxn modelId="{4FB48724-F92F-4C93-B706-34FAF35000C3}" type="presOf" srcId="{E1BAB356-85CF-4162-8D75-4ADAD6093C74}" destId="{10994402-F277-4922-9742-E3B072AEFCE4}" srcOrd="1" destOrd="0" presId="urn:microsoft.com/office/officeart/2005/8/layout/orgChart1"/>
    <dgm:cxn modelId="{283E3D57-0625-4005-94A7-E5AE8118C554}" srcId="{9BAD8536-2CB9-475B-9567-24CCBB7F5746}" destId="{168ED040-CDCC-42F7-9730-D6BE7D492BA6}" srcOrd="0" destOrd="0" parTransId="{100E4179-5C37-49D2-A3AC-88F83B15A125}" sibTransId="{B6496860-E38D-45A1-AF22-01E8964CEB7A}"/>
    <dgm:cxn modelId="{36E12F25-6EED-4C4C-8478-CEC21085B28B}" type="presOf" srcId="{9E4F552C-C737-47BA-B1A8-8557CF2989F4}" destId="{BACDF50D-0F7B-410C-9C63-1CF2617E2CDA}" srcOrd="0" destOrd="0" presId="urn:microsoft.com/office/officeart/2005/8/layout/orgChart1"/>
    <dgm:cxn modelId="{F7F86FBA-887D-430E-90CD-F518C4DA48FC}" type="presOf" srcId="{11F2A60E-5977-416B-BBDC-90158A51F236}" destId="{017F5F5C-5858-496A-938F-FFF07427DBDA}" srcOrd="0" destOrd="0" presId="urn:microsoft.com/office/officeart/2005/8/layout/orgChart1"/>
    <dgm:cxn modelId="{7E47BEA2-CC7E-4530-B2CC-482D3554B094}" type="presOf" srcId="{168ED040-CDCC-42F7-9730-D6BE7D492BA6}" destId="{EEC9E9EB-60D5-4175-9514-4A6FABD42451}" srcOrd="1" destOrd="0" presId="urn:microsoft.com/office/officeart/2005/8/layout/orgChart1"/>
    <dgm:cxn modelId="{D55A53A6-17CB-4971-BACF-E3F59F7096B3}" srcId="{168ED040-CDCC-42F7-9730-D6BE7D492BA6}" destId="{5A5CDCB6-6B18-4CA1-9B1B-253A0F6DC5A4}" srcOrd="4" destOrd="0" parTransId="{11F2A60E-5977-416B-BBDC-90158A51F236}" sibTransId="{EF945084-F511-4FF0-B6E1-F6951ADC90BD}"/>
    <dgm:cxn modelId="{1F9E92B1-F3A0-4315-A237-D22823D898D7}" type="presOf" srcId="{A8551743-6F02-4903-915B-E659D971A1B3}" destId="{3FF8DCE5-B909-4982-91A9-C3C9CE9B01B1}" srcOrd="0" destOrd="0" presId="urn:microsoft.com/office/officeart/2005/8/layout/orgChart1"/>
    <dgm:cxn modelId="{07D3B008-41BA-490C-81E8-83C6E70C1191}" type="presOf" srcId="{AB0C4C27-DB2A-40A8-AB52-6412DC86D8BF}" destId="{C289BEEE-602E-499D-9953-44EE3F79C5B3}" srcOrd="0" destOrd="0" presId="urn:microsoft.com/office/officeart/2005/8/layout/orgChart1"/>
    <dgm:cxn modelId="{AB45BB25-9E8F-48B7-B214-0FE313A0EE8D}" type="presOf" srcId="{5A5CDCB6-6B18-4CA1-9B1B-253A0F6DC5A4}" destId="{05838AEB-80A0-41A9-8E48-E60F7F70612F}" srcOrd="0" destOrd="0" presId="urn:microsoft.com/office/officeart/2005/8/layout/orgChart1"/>
    <dgm:cxn modelId="{26E60EB7-ADB3-4D8E-A6B5-A4A8C027CC17}" srcId="{168ED040-CDCC-42F7-9730-D6BE7D492BA6}" destId="{3DDFF5D4-6FA7-4580-A632-F102DF119090}" srcOrd="3" destOrd="0" parTransId="{9E4F552C-C737-47BA-B1A8-8557CF2989F4}" sibTransId="{D3417858-B6EE-4083-AEFE-55202D371AF8}"/>
    <dgm:cxn modelId="{FEC1AFB5-801C-4D49-8EF6-F0EF0C8893A8}" type="presOf" srcId="{3DDFF5D4-6FA7-4580-A632-F102DF119090}" destId="{954B9024-6369-416C-8827-891DA675A479}" srcOrd="1" destOrd="0" presId="urn:microsoft.com/office/officeart/2005/8/layout/orgChart1"/>
    <dgm:cxn modelId="{6A574B2F-CA87-4214-8D6F-8F605C107A14}" srcId="{168ED040-CDCC-42F7-9730-D6BE7D492BA6}" destId="{E1BAB356-85CF-4162-8D75-4ADAD6093C74}" srcOrd="0" destOrd="0" parTransId="{AB0C4C27-DB2A-40A8-AB52-6412DC86D8BF}" sibTransId="{C52354F4-742D-4011-AFD7-D9E8CCDB9028}"/>
    <dgm:cxn modelId="{1ED0BA24-34E7-4D70-A665-5EDCA2A84F2C}" type="presOf" srcId="{E1BAB356-85CF-4162-8D75-4ADAD6093C74}" destId="{708BA1AE-EEA2-4D05-9A66-6DD46FC4AFDC}" srcOrd="0" destOrd="0" presId="urn:microsoft.com/office/officeart/2005/8/layout/orgChart1"/>
    <dgm:cxn modelId="{4BE61134-D5DD-49E8-8897-DC799BC425C3}" type="presOf" srcId="{2F161EB4-BC73-4580-81EE-F1DC92099DBF}" destId="{3903E899-A80D-43D7-9357-7472BBE772A1}" srcOrd="0" destOrd="0" presId="urn:microsoft.com/office/officeart/2005/8/layout/orgChart1"/>
    <dgm:cxn modelId="{DA85732C-F13D-4A0D-BEBF-BF099934E958}" type="presOf" srcId="{D54F5B3D-EA5C-4B3A-9ACF-7E2A153FD37E}" destId="{BBCA09F7-6F91-4D03-AE58-0E7C14D63026}" srcOrd="0" destOrd="0" presId="urn:microsoft.com/office/officeart/2005/8/layout/orgChart1"/>
    <dgm:cxn modelId="{158F6F7D-6D88-44BE-AA95-F3DB03475780}" type="presOf" srcId="{10D5A806-18B5-4F41-A58B-C10089CB12C3}" destId="{2CB500B8-A543-47B0-9F0E-D8186A930B4C}" srcOrd="1" destOrd="0" presId="urn:microsoft.com/office/officeart/2005/8/layout/orgChart1"/>
    <dgm:cxn modelId="{CC23E146-0241-4107-BA82-3EC2F3144512}" type="presOf" srcId="{9BAD8536-2CB9-475B-9567-24CCBB7F5746}" destId="{52DC96B8-561C-44CD-A0B1-BDAAE020B08B}" srcOrd="0" destOrd="0" presId="urn:microsoft.com/office/officeart/2005/8/layout/orgChart1"/>
    <dgm:cxn modelId="{AA1C67CF-7FE7-4B27-BF6A-9C15A9208476}" type="presOf" srcId="{A8551743-6F02-4903-915B-E659D971A1B3}" destId="{A2852089-D56D-48F0-BBD6-20EC847A4947}" srcOrd="1" destOrd="0" presId="urn:microsoft.com/office/officeart/2005/8/layout/orgChart1"/>
    <dgm:cxn modelId="{84C1DBAE-5DF2-4897-83C4-CDE9BB7E1F77}" type="presParOf" srcId="{52DC96B8-561C-44CD-A0B1-BDAAE020B08B}" destId="{BCADDF51-5A09-4F51-B6B3-33B86477CDE3}" srcOrd="0" destOrd="0" presId="urn:microsoft.com/office/officeart/2005/8/layout/orgChart1"/>
    <dgm:cxn modelId="{8750D76A-A5A9-4265-80EC-FD7536A8BC41}" type="presParOf" srcId="{BCADDF51-5A09-4F51-B6B3-33B86477CDE3}" destId="{F68C437E-56F9-4933-B123-20DD6F05A5D0}" srcOrd="0" destOrd="0" presId="urn:microsoft.com/office/officeart/2005/8/layout/orgChart1"/>
    <dgm:cxn modelId="{93181960-FBAA-418F-9484-262FE3153171}" type="presParOf" srcId="{F68C437E-56F9-4933-B123-20DD6F05A5D0}" destId="{F1CC51F7-1BAD-4C7D-B3C0-7593BF31E6C2}" srcOrd="0" destOrd="0" presId="urn:microsoft.com/office/officeart/2005/8/layout/orgChart1"/>
    <dgm:cxn modelId="{04BF8DE1-C983-4327-8AC4-C0B995E1DD10}" type="presParOf" srcId="{F68C437E-56F9-4933-B123-20DD6F05A5D0}" destId="{EEC9E9EB-60D5-4175-9514-4A6FABD42451}" srcOrd="1" destOrd="0" presId="urn:microsoft.com/office/officeart/2005/8/layout/orgChart1"/>
    <dgm:cxn modelId="{2E074DD5-A7B7-450B-B7FA-846E76BBBE88}" type="presParOf" srcId="{BCADDF51-5A09-4F51-B6B3-33B86477CDE3}" destId="{6E6860AA-F35D-4A05-93D8-683BFE46BEDE}" srcOrd="1" destOrd="0" presId="urn:microsoft.com/office/officeart/2005/8/layout/orgChart1"/>
    <dgm:cxn modelId="{685A2065-C7CD-4292-8D55-7775BE525332}" type="presParOf" srcId="{6E6860AA-F35D-4A05-93D8-683BFE46BEDE}" destId="{3903E899-A80D-43D7-9357-7472BBE772A1}" srcOrd="0" destOrd="0" presId="urn:microsoft.com/office/officeart/2005/8/layout/orgChart1"/>
    <dgm:cxn modelId="{B4412A94-B287-415E-9F33-BAD4D0C2C678}" type="presParOf" srcId="{6E6860AA-F35D-4A05-93D8-683BFE46BEDE}" destId="{92720700-3C43-46D1-8A00-E037CA377CE7}" srcOrd="1" destOrd="0" presId="urn:microsoft.com/office/officeart/2005/8/layout/orgChart1"/>
    <dgm:cxn modelId="{24AFAAFB-06C5-4716-B50E-FE78FDFC9C37}" type="presParOf" srcId="{92720700-3C43-46D1-8A00-E037CA377CE7}" destId="{C3E15DC7-6BF8-46A6-BD1C-16D94CB4D051}" srcOrd="0" destOrd="0" presId="urn:microsoft.com/office/officeart/2005/8/layout/orgChart1"/>
    <dgm:cxn modelId="{5529DD23-113B-416E-A86B-A38DEEBF3483}" type="presParOf" srcId="{C3E15DC7-6BF8-46A6-BD1C-16D94CB4D051}" destId="{3FF8DCE5-B909-4982-91A9-C3C9CE9B01B1}" srcOrd="0" destOrd="0" presId="urn:microsoft.com/office/officeart/2005/8/layout/orgChart1"/>
    <dgm:cxn modelId="{A95E12A2-0C73-471A-B65A-2491266B4A78}" type="presParOf" srcId="{C3E15DC7-6BF8-46A6-BD1C-16D94CB4D051}" destId="{A2852089-D56D-48F0-BBD6-20EC847A4947}" srcOrd="1" destOrd="0" presId="urn:microsoft.com/office/officeart/2005/8/layout/orgChart1"/>
    <dgm:cxn modelId="{A2743546-567D-4F72-88AB-9C96C3B1B9EF}" type="presParOf" srcId="{92720700-3C43-46D1-8A00-E037CA377CE7}" destId="{143A5257-C0D5-4ECA-B946-566A80AF1809}" srcOrd="1" destOrd="0" presId="urn:microsoft.com/office/officeart/2005/8/layout/orgChart1"/>
    <dgm:cxn modelId="{485227D0-EB3A-4DA6-8C26-A0D3EDA91D0F}" type="presParOf" srcId="{92720700-3C43-46D1-8A00-E037CA377CE7}" destId="{682272BC-7A3D-4AFE-A861-51D28C8D34AE}" srcOrd="2" destOrd="0" presId="urn:microsoft.com/office/officeart/2005/8/layout/orgChart1"/>
    <dgm:cxn modelId="{C3716638-0ECC-4B6C-973B-E5E42335F9F2}" type="presParOf" srcId="{6E6860AA-F35D-4A05-93D8-683BFE46BEDE}" destId="{BACDF50D-0F7B-410C-9C63-1CF2617E2CDA}" srcOrd="2" destOrd="0" presId="urn:microsoft.com/office/officeart/2005/8/layout/orgChart1"/>
    <dgm:cxn modelId="{15D428EF-6DF9-4111-9035-CA50C77BEE8D}" type="presParOf" srcId="{6E6860AA-F35D-4A05-93D8-683BFE46BEDE}" destId="{D2341574-5504-4618-81C9-227C83391A1D}" srcOrd="3" destOrd="0" presId="urn:microsoft.com/office/officeart/2005/8/layout/orgChart1"/>
    <dgm:cxn modelId="{3D4B3BC6-38B6-4295-9504-819F214A2CDA}" type="presParOf" srcId="{D2341574-5504-4618-81C9-227C83391A1D}" destId="{389FD0FD-64F9-445B-974C-0970284BBA3D}" srcOrd="0" destOrd="0" presId="urn:microsoft.com/office/officeart/2005/8/layout/orgChart1"/>
    <dgm:cxn modelId="{C4A1157E-B803-42F4-A691-993685996F8C}" type="presParOf" srcId="{389FD0FD-64F9-445B-974C-0970284BBA3D}" destId="{2E1FFD9F-0778-406B-A0AA-2AE8EAF18702}" srcOrd="0" destOrd="0" presId="urn:microsoft.com/office/officeart/2005/8/layout/orgChart1"/>
    <dgm:cxn modelId="{7160B9EF-E9BB-43A7-9230-A6BABB594B5C}" type="presParOf" srcId="{389FD0FD-64F9-445B-974C-0970284BBA3D}" destId="{954B9024-6369-416C-8827-891DA675A479}" srcOrd="1" destOrd="0" presId="urn:microsoft.com/office/officeart/2005/8/layout/orgChart1"/>
    <dgm:cxn modelId="{F981E76B-680A-47E2-814A-BE033F55D2CA}" type="presParOf" srcId="{D2341574-5504-4618-81C9-227C83391A1D}" destId="{93F0B695-ADEE-47D4-9A50-00471BEAAC94}" srcOrd="1" destOrd="0" presId="urn:microsoft.com/office/officeart/2005/8/layout/orgChart1"/>
    <dgm:cxn modelId="{45754FEA-9E02-4C63-AEA4-C3A1A44B334A}" type="presParOf" srcId="{D2341574-5504-4618-81C9-227C83391A1D}" destId="{BE162FFE-FF2B-4BAF-B689-7719EE4E859D}" srcOrd="2" destOrd="0" presId="urn:microsoft.com/office/officeart/2005/8/layout/orgChart1"/>
    <dgm:cxn modelId="{D11F5EC6-B017-43B5-84C2-787FEBE82C1B}" type="presParOf" srcId="{6E6860AA-F35D-4A05-93D8-683BFE46BEDE}" destId="{017F5F5C-5858-496A-938F-FFF07427DBDA}" srcOrd="4" destOrd="0" presId="urn:microsoft.com/office/officeart/2005/8/layout/orgChart1"/>
    <dgm:cxn modelId="{07DD593A-82FF-47B5-80B9-51B57A2AFCD3}" type="presParOf" srcId="{6E6860AA-F35D-4A05-93D8-683BFE46BEDE}" destId="{2B9E28FE-EF88-4B60-8128-1AC52784BB01}" srcOrd="5" destOrd="0" presId="urn:microsoft.com/office/officeart/2005/8/layout/orgChart1"/>
    <dgm:cxn modelId="{2D46A8D2-4FED-48EF-B9CE-7F07D01AE527}" type="presParOf" srcId="{2B9E28FE-EF88-4B60-8128-1AC52784BB01}" destId="{8A515EB4-5796-4F59-B586-FCBE2BC87E54}" srcOrd="0" destOrd="0" presId="urn:microsoft.com/office/officeart/2005/8/layout/orgChart1"/>
    <dgm:cxn modelId="{DF80301A-6263-4E91-B12C-9C02533E23BF}" type="presParOf" srcId="{8A515EB4-5796-4F59-B586-FCBE2BC87E54}" destId="{05838AEB-80A0-41A9-8E48-E60F7F70612F}" srcOrd="0" destOrd="0" presId="urn:microsoft.com/office/officeart/2005/8/layout/orgChart1"/>
    <dgm:cxn modelId="{F40AFDE4-546C-463B-9542-D3537D510578}" type="presParOf" srcId="{8A515EB4-5796-4F59-B586-FCBE2BC87E54}" destId="{535D9D4B-8CAD-4F2B-945C-4D508634BE1D}" srcOrd="1" destOrd="0" presId="urn:microsoft.com/office/officeart/2005/8/layout/orgChart1"/>
    <dgm:cxn modelId="{B5BE0AD8-42C1-4694-A2B6-1F44DD98728D}" type="presParOf" srcId="{2B9E28FE-EF88-4B60-8128-1AC52784BB01}" destId="{8335B404-6816-4204-A1B8-720833ACFA0D}" srcOrd="1" destOrd="0" presId="urn:microsoft.com/office/officeart/2005/8/layout/orgChart1"/>
    <dgm:cxn modelId="{DF20ED29-ED84-4A38-BAD1-2053AD2D9FA7}" type="presParOf" srcId="{2B9E28FE-EF88-4B60-8128-1AC52784BB01}" destId="{0DD4692B-42AA-424D-982C-1725EC25B968}" srcOrd="2" destOrd="0" presId="urn:microsoft.com/office/officeart/2005/8/layout/orgChart1"/>
    <dgm:cxn modelId="{D2CDF8AE-1285-40A7-BBDF-36787AC5D555}" type="presParOf" srcId="{BCADDF51-5A09-4F51-B6B3-33B86477CDE3}" destId="{4101F63C-5A50-4841-9932-0FB514A199D1}" srcOrd="2" destOrd="0" presId="urn:microsoft.com/office/officeart/2005/8/layout/orgChart1"/>
    <dgm:cxn modelId="{46F74835-8531-488A-A946-0A58CA134CD8}" type="presParOf" srcId="{4101F63C-5A50-4841-9932-0FB514A199D1}" destId="{C289BEEE-602E-499D-9953-44EE3F79C5B3}" srcOrd="0" destOrd="0" presId="urn:microsoft.com/office/officeart/2005/8/layout/orgChart1"/>
    <dgm:cxn modelId="{4ABA790D-3527-4705-8882-DE7CFEE366A1}" type="presParOf" srcId="{4101F63C-5A50-4841-9932-0FB514A199D1}" destId="{D585E7BA-2F0D-442D-A9DB-3DBD9270EEEA}" srcOrd="1" destOrd="0" presId="urn:microsoft.com/office/officeart/2005/8/layout/orgChart1"/>
    <dgm:cxn modelId="{A55C4238-0E5D-4E51-9966-A4C518DF2D8E}" type="presParOf" srcId="{D585E7BA-2F0D-442D-A9DB-3DBD9270EEEA}" destId="{E877F8BA-6F9F-4E6B-AD44-9103FCFB35F2}" srcOrd="0" destOrd="0" presId="urn:microsoft.com/office/officeart/2005/8/layout/orgChart1"/>
    <dgm:cxn modelId="{EE5ECC6B-F831-4C8A-B9CC-C8C089B21F56}" type="presParOf" srcId="{E877F8BA-6F9F-4E6B-AD44-9103FCFB35F2}" destId="{708BA1AE-EEA2-4D05-9A66-6DD46FC4AFDC}" srcOrd="0" destOrd="0" presId="urn:microsoft.com/office/officeart/2005/8/layout/orgChart1"/>
    <dgm:cxn modelId="{E738C20F-B11D-4BB8-9A7E-6935A3C44D8E}" type="presParOf" srcId="{E877F8BA-6F9F-4E6B-AD44-9103FCFB35F2}" destId="{10994402-F277-4922-9742-E3B072AEFCE4}" srcOrd="1" destOrd="0" presId="urn:microsoft.com/office/officeart/2005/8/layout/orgChart1"/>
    <dgm:cxn modelId="{4A6371BF-3E15-49BE-87D6-47AB775B9FB0}" type="presParOf" srcId="{D585E7BA-2F0D-442D-A9DB-3DBD9270EEEA}" destId="{F3AE690B-617D-48CF-AE56-A549590DB06E}" srcOrd="1" destOrd="0" presId="urn:microsoft.com/office/officeart/2005/8/layout/orgChart1"/>
    <dgm:cxn modelId="{CAB4500A-B0A0-4110-BA2A-38EB5D3B201E}" type="presParOf" srcId="{D585E7BA-2F0D-442D-A9DB-3DBD9270EEEA}" destId="{12F9FFEB-4A8E-4B9C-9CE3-8EB2C920E6AE}" srcOrd="2" destOrd="0" presId="urn:microsoft.com/office/officeart/2005/8/layout/orgChart1"/>
    <dgm:cxn modelId="{D774E1A2-ADD2-4EAB-AA03-4B13FF688A9F}" type="presParOf" srcId="{4101F63C-5A50-4841-9932-0FB514A199D1}" destId="{BBCA09F7-6F91-4D03-AE58-0E7C14D63026}" srcOrd="2" destOrd="0" presId="urn:microsoft.com/office/officeart/2005/8/layout/orgChart1"/>
    <dgm:cxn modelId="{47789F48-B697-4AAE-8C10-9F431D222EC1}" type="presParOf" srcId="{4101F63C-5A50-4841-9932-0FB514A199D1}" destId="{31766719-689A-40A1-B911-C0FB47523113}" srcOrd="3" destOrd="0" presId="urn:microsoft.com/office/officeart/2005/8/layout/orgChart1"/>
    <dgm:cxn modelId="{BB80BB4D-4F56-4DAE-94F7-55501A810905}" type="presParOf" srcId="{31766719-689A-40A1-B911-C0FB47523113}" destId="{051A8FCF-C6BB-4D7A-95CE-31EB3DD817A9}" srcOrd="0" destOrd="0" presId="urn:microsoft.com/office/officeart/2005/8/layout/orgChart1"/>
    <dgm:cxn modelId="{E0EFECD0-1F9B-4BA5-B807-9CE01960F4FB}" type="presParOf" srcId="{051A8FCF-C6BB-4D7A-95CE-31EB3DD817A9}" destId="{5F87BA62-80CF-4871-80D1-74F43A00AA34}" srcOrd="0" destOrd="0" presId="urn:microsoft.com/office/officeart/2005/8/layout/orgChart1"/>
    <dgm:cxn modelId="{6778A91A-352B-417C-A751-7DD765CE61CD}" type="presParOf" srcId="{051A8FCF-C6BB-4D7A-95CE-31EB3DD817A9}" destId="{2CB500B8-A543-47B0-9F0E-D8186A930B4C}" srcOrd="1" destOrd="0" presId="urn:microsoft.com/office/officeart/2005/8/layout/orgChart1"/>
    <dgm:cxn modelId="{B54E6310-7078-4AB3-B9C1-8C53B2A0F8CE}" type="presParOf" srcId="{31766719-689A-40A1-B911-C0FB47523113}" destId="{49BE9DF1-0E31-40C2-953A-93D323C82062}" srcOrd="1" destOrd="0" presId="urn:microsoft.com/office/officeart/2005/8/layout/orgChart1"/>
    <dgm:cxn modelId="{AE5C3034-B595-48EA-AF8F-5680CEDD379F}" type="presParOf" srcId="{31766719-689A-40A1-B911-C0FB47523113}" destId="{F2AA5A2F-75CD-4F5A-9122-1A623441CDE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F29AE-FF31-469F-9D3E-BB4AC7504C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AEA469A2-F6E2-47A6-B4E1-0EC174B8003D}">
      <dgm:prSet phldrT="[文本]" custT="1"/>
      <dgm:spPr/>
      <dgm:t>
        <a:bodyPr/>
        <a:lstStyle/>
        <a:p>
          <a:pPr>
            <a:lnSpc>
              <a:spcPts val="2400"/>
            </a:lnSpc>
            <a:spcAft>
              <a:spcPts val="0"/>
            </a:spcAft>
          </a:pPr>
          <a:r>
            <a:rPr lang="zh-CN" altLang="en-US" sz="1800" b="1" dirty="0" smtClean="0">
              <a:solidFill>
                <a:srgbClr val="C00000"/>
              </a:solidFill>
              <a:effectLst/>
              <a:latin typeface="微软雅黑 Light" panose="020B0502040204020203" pitchFamily="34" charset="-122"/>
              <a:ea typeface="微软雅黑 Light" panose="020B0502040204020203" pitchFamily="34" charset="-122"/>
            </a:rPr>
            <a:t>主管副所长</a:t>
          </a:r>
          <a:endParaRPr lang="zh-CN" altLang="en-US" sz="1800" dirty="0" smtClean="0">
            <a:solidFill>
              <a:srgbClr val="C00000"/>
            </a:solidFill>
            <a:latin typeface="微软雅黑 Light" panose="020B0502040204020203" pitchFamily="34" charset="-122"/>
            <a:ea typeface="微软雅黑 Light" panose="020B0502040204020203" pitchFamily="34" charset="-122"/>
          </a:endParaRPr>
        </a:p>
        <a:p>
          <a:pPr>
            <a:lnSpc>
              <a:spcPts val="2400"/>
            </a:lnSpc>
            <a:spcAft>
              <a:spcPts val="0"/>
            </a:spcAft>
          </a:pPr>
          <a:r>
            <a:rPr lang="zh-CN" altLang="en-US" sz="1800" b="1" dirty="0" smtClean="0">
              <a:solidFill>
                <a:srgbClr val="006600"/>
              </a:solidFill>
              <a:effectLst/>
              <a:latin typeface="微软雅黑" panose="020B0503020204020204" pitchFamily="34" charset="-122"/>
              <a:ea typeface="微软雅黑" panose="020B0503020204020204" pitchFamily="34" charset="-122"/>
            </a:rPr>
            <a:t>黄政仁</a:t>
          </a:r>
          <a:endParaRPr lang="zh-CN" altLang="en-US" sz="1800" dirty="0">
            <a:latin typeface="微软雅黑" panose="020B0503020204020204" pitchFamily="34" charset="-122"/>
            <a:ea typeface="微软雅黑" panose="020B0503020204020204" pitchFamily="34" charset="-122"/>
          </a:endParaRPr>
        </a:p>
      </dgm:t>
    </dgm:pt>
    <dgm:pt modelId="{DE107ADD-1C94-4E49-9F22-8AF84BAD1EFF}" type="parTrans" cxnId="{F1F7B9EC-487F-410B-AD44-FD2832B942B9}">
      <dgm:prSet/>
      <dgm:spPr/>
      <dgm:t>
        <a:bodyPr/>
        <a:lstStyle/>
        <a:p>
          <a:endParaRPr lang="zh-CN" altLang="en-US"/>
        </a:p>
      </dgm:t>
    </dgm:pt>
    <dgm:pt modelId="{D08FF0EA-D997-4108-87D9-98ACA85EFEBB}" type="sibTrans" cxnId="{F1F7B9EC-487F-410B-AD44-FD2832B942B9}">
      <dgm:prSet/>
      <dgm:spPr/>
      <dgm:t>
        <a:bodyPr/>
        <a:lstStyle/>
        <a:p>
          <a:endParaRPr lang="zh-CN" altLang="en-US"/>
        </a:p>
      </dgm:t>
    </dgm:pt>
    <dgm:pt modelId="{0B47D5EC-8DF9-4AE7-8711-972F46231085}" type="asst">
      <dgm:prSet phldrT="[文本]" custT="1"/>
      <dgm:spPr/>
      <dgm:t>
        <a:bodyPr/>
        <a:lstStyle/>
        <a:p>
          <a:pPr>
            <a:lnSpc>
              <a:spcPts val="2400"/>
            </a:lnSpc>
            <a:spcAft>
              <a:spcPts val="0"/>
            </a:spcAft>
          </a:pPr>
          <a:r>
            <a:rPr lang="zh-CN" altLang="en-US" sz="1600" b="1" dirty="0" smtClean="0">
              <a:solidFill>
                <a:srgbClr val="C00000"/>
              </a:solidFill>
              <a:effectLst/>
              <a:latin typeface="微软雅黑 Light" panose="020B0502040204020203" pitchFamily="34" charset="-122"/>
              <a:ea typeface="微软雅黑 Light" panose="020B0502040204020203" pitchFamily="34" charset="-122"/>
            </a:rPr>
            <a:t>主任、总支书记</a:t>
          </a:r>
          <a:endParaRPr lang="en-US" altLang="zh-CN" sz="1600" b="1" dirty="0" smtClean="0">
            <a:solidFill>
              <a:srgbClr val="C00000"/>
            </a:solidFill>
            <a:effectLst/>
            <a:latin typeface="微软雅黑 Light" panose="020B0502040204020203" pitchFamily="34" charset="-122"/>
            <a:ea typeface="微软雅黑 Light" panose="020B0502040204020203" pitchFamily="34" charset="-122"/>
          </a:endParaRPr>
        </a:p>
        <a:p>
          <a:pPr>
            <a:lnSpc>
              <a:spcPts val="2400"/>
            </a:lnSpc>
            <a:spcAft>
              <a:spcPts val="0"/>
            </a:spcAft>
          </a:pPr>
          <a:r>
            <a:rPr lang="zh-CN" altLang="en-US" sz="1600" b="1" dirty="0" smtClean="0">
              <a:solidFill>
                <a:srgbClr val="006600"/>
              </a:solidFill>
              <a:effectLst/>
              <a:latin typeface="微软雅黑" panose="020B0503020204020204" pitchFamily="34" charset="-122"/>
              <a:ea typeface="微软雅黑" panose="020B0503020204020204" pitchFamily="34" charset="-122"/>
            </a:rPr>
            <a:t>周智为</a:t>
          </a:r>
          <a:r>
            <a:rPr lang="en-US" altLang="zh-CN" sz="1600" b="1" dirty="0" smtClean="0">
              <a:solidFill>
                <a:srgbClr val="006600"/>
              </a:solidFill>
              <a:effectLst/>
              <a:ea typeface="楷体_GB2312" pitchFamily="49" charset="-122"/>
            </a:rPr>
            <a:t>(4816)</a:t>
          </a:r>
          <a:endParaRPr lang="zh-CN" altLang="en-US" sz="1600" dirty="0"/>
        </a:p>
      </dgm:t>
    </dgm:pt>
    <dgm:pt modelId="{9219C41D-DC81-4581-92D5-13991E6F648C}" type="parTrans" cxnId="{E526D7FA-F6DE-438C-9800-6DA7AE80D3ED}">
      <dgm:prSet/>
      <dgm:spPr/>
      <dgm:t>
        <a:bodyPr/>
        <a:lstStyle/>
        <a:p>
          <a:endParaRPr lang="zh-CN" altLang="en-US"/>
        </a:p>
      </dgm:t>
    </dgm:pt>
    <dgm:pt modelId="{F014A6DF-2B8A-4373-BBB7-E523AE68DFC8}" type="sibTrans" cxnId="{E526D7FA-F6DE-438C-9800-6DA7AE80D3ED}">
      <dgm:prSet/>
      <dgm:spPr/>
      <dgm:t>
        <a:bodyPr/>
        <a:lstStyle/>
        <a:p>
          <a:endParaRPr lang="zh-CN" altLang="en-US"/>
        </a:p>
      </dgm:t>
    </dgm:pt>
    <dgm:pt modelId="{8FA648B2-B15C-45E1-86B9-239EFD184BC4}">
      <dgm:prSet phldrT="[文本]" custT="1"/>
      <dgm:spPr/>
      <dgm:t>
        <a:bodyPr/>
        <a:lstStyle/>
        <a:p>
          <a:pPr>
            <a:lnSpc>
              <a:spcPts val="1800"/>
            </a:lnSpc>
            <a:spcAft>
              <a:spcPts val="0"/>
            </a:spcAft>
          </a:pPr>
          <a:r>
            <a:rPr lang="zh-CN" altLang="en-US" sz="1400" b="0" dirty="0" smtClean="0">
              <a:solidFill>
                <a:srgbClr val="006600"/>
              </a:solidFill>
              <a:effectLst/>
              <a:latin typeface="微软雅黑" panose="020B0503020204020204" pitchFamily="34" charset="-122"/>
              <a:ea typeface="微软雅黑" panose="020B0503020204020204" pitchFamily="34" charset="-122"/>
            </a:rPr>
            <a:t>嘉定园区教学、管理、奖助学金</a:t>
          </a:r>
          <a:endParaRPr lang="zh-CN" altLang="en-US" sz="1400" b="0" dirty="0" smtClean="0">
            <a:latin typeface="微软雅黑" panose="020B0503020204020204" pitchFamily="34" charset="-122"/>
            <a:ea typeface="微软雅黑" panose="020B0503020204020204" pitchFamily="34" charset="-122"/>
          </a:endParaRPr>
        </a:p>
        <a:p>
          <a:pPr>
            <a:lnSpc>
              <a:spcPct val="90000"/>
            </a:lnSpc>
            <a:spcAft>
              <a:spcPts val="0"/>
            </a:spcAft>
          </a:pPr>
          <a:r>
            <a:rPr lang="zh-CN" altLang="en-US" sz="1400" b="1" dirty="0" smtClean="0">
              <a:solidFill>
                <a:srgbClr val="006600"/>
              </a:solidFill>
              <a:effectLst/>
              <a:latin typeface="微软雅黑" panose="020B0503020204020204" pitchFamily="34" charset="-122"/>
              <a:ea typeface="微软雅黑" panose="020B0503020204020204" pitchFamily="34" charset="-122"/>
            </a:rPr>
            <a:t>张培帅</a:t>
          </a:r>
          <a:r>
            <a:rPr lang="en-US" altLang="zh-CN" sz="1400" b="1" dirty="0" smtClean="0">
              <a:solidFill>
                <a:srgbClr val="006600"/>
              </a:solidFill>
              <a:effectLst/>
              <a:ea typeface="楷体_GB2312" pitchFamily="49" charset="-122"/>
            </a:rPr>
            <a:t>(69987746)</a:t>
          </a:r>
          <a:endParaRPr lang="zh-CN" altLang="en-US" sz="1400" dirty="0"/>
        </a:p>
      </dgm:t>
    </dgm:pt>
    <dgm:pt modelId="{97A802DD-D919-4F98-AEEB-D146A4992F6A}" type="parTrans" cxnId="{8829E8F7-74FD-47FA-A5D1-FEC00872DE66}">
      <dgm:prSet/>
      <dgm:spPr/>
      <dgm:t>
        <a:bodyPr/>
        <a:lstStyle/>
        <a:p>
          <a:endParaRPr lang="zh-CN" altLang="en-US"/>
        </a:p>
      </dgm:t>
    </dgm:pt>
    <dgm:pt modelId="{E4C094CF-231F-436D-872F-669E299363D4}" type="sibTrans" cxnId="{8829E8F7-74FD-47FA-A5D1-FEC00872DE66}">
      <dgm:prSet/>
      <dgm:spPr/>
      <dgm:t>
        <a:bodyPr/>
        <a:lstStyle/>
        <a:p>
          <a:endParaRPr lang="zh-CN" altLang="en-US"/>
        </a:p>
      </dgm:t>
    </dgm:pt>
    <dgm:pt modelId="{F7F72587-FE2E-424A-9D55-B3B6F68BDA2E}">
      <dgm:prSet phldrT="[文本]" custT="1"/>
      <dgm:spPr/>
      <dgm:t>
        <a:bodyPr/>
        <a:lstStyle/>
        <a:p>
          <a:pPr>
            <a:lnSpc>
              <a:spcPts val="1800"/>
            </a:lnSpc>
            <a:spcAft>
              <a:spcPts val="0"/>
            </a:spcAft>
          </a:pPr>
          <a:r>
            <a:rPr lang="zh-CN" altLang="en-US" sz="1400" b="0" dirty="0" smtClean="0">
              <a:solidFill>
                <a:srgbClr val="006600"/>
              </a:solidFill>
              <a:effectLst/>
              <a:latin typeface="微软雅黑" panose="020B0503020204020204" pitchFamily="34" charset="-122"/>
              <a:ea typeface="微软雅黑" panose="020B0503020204020204" pitchFamily="34" charset="-122"/>
            </a:rPr>
            <a:t>论文答辩、学位、评优、就业指导</a:t>
          </a:r>
          <a:endParaRPr lang="en-US" altLang="zh-CN" sz="1400" b="0" dirty="0" smtClean="0">
            <a:solidFill>
              <a:srgbClr val="006600"/>
            </a:solidFill>
            <a:effectLst/>
            <a:latin typeface="微软雅黑" panose="020B0503020204020204" pitchFamily="34" charset="-122"/>
            <a:ea typeface="微软雅黑" panose="020B0503020204020204" pitchFamily="34" charset="-122"/>
          </a:endParaRPr>
        </a:p>
        <a:p>
          <a:pPr>
            <a:lnSpc>
              <a:spcPct val="90000"/>
            </a:lnSpc>
            <a:spcAft>
              <a:spcPts val="0"/>
            </a:spcAft>
          </a:pPr>
          <a:r>
            <a:rPr lang="zh-CN" altLang="en-US" sz="1400" b="1" dirty="0" smtClean="0">
              <a:solidFill>
                <a:srgbClr val="006600"/>
              </a:solidFill>
              <a:effectLst/>
              <a:latin typeface="微软雅黑" panose="020B0503020204020204" pitchFamily="34" charset="-122"/>
              <a:ea typeface="微软雅黑" panose="020B0503020204020204" pitchFamily="34" charset="-122"/>
            </a:rPr>
            <a:t>陆心红</a:t>
          </a:r>
          <a:r>
            <a:rPr lang="en-US" altLang="zh-CN" sz="1400" b="1" dirty="0" smtClean="0">
              <a:solidFill>
                <a:srgbClr val="006600"/>
              </a:solidFill>
              <a:effectLst/>
              <a:ea typeface="楷体_GB2312" pitchFamily="49" charset="-122"/>
            </a:rPr>
            <a:t>(4819)</a:t>
          </a:r>
          <a:endParaRPr lang="zh-CN" altLang="en-US" sz="1400" dirty="0"/>
        </a:p>
      </dgm:t>
    </dgm:pt>
    <dgm:pt modelId="{FF7919A0-7460-4A66-A1AB-4170CA424509}" type="parTrans" cxnId="{3B7C91B7-0494-4EC9-90B1-350C73B4B711}">
      <dgm:prSet/>
      <dgm:spPr/>
      <dgm:t>
        <a:bodyPr/>
        <a:lstStyle/>
        <a:p>
          <a:endParaRPr lang="zh-CN" altLang="en-US"/>
        </a:p>
      </dgm:t>
    </dgm:pt>
    <dgm:pt modelId="{DCA02F3C-56BD-46C5-A056-1D6EE06B2A6D}" type="sibTrans" cxnId="{3B7C91B7-0494-4EC9-90B1-350C73B4B711}">
      <dgm:prSet/>
      <dgm:spPr/>
      <dgm:t>
        <a:bodyPr/>
        <a:lstStyle/>
        <a:p>
          <a:endParaRPr lang="zh-CN" altLang="en-US"/>
        </a:p>
      </dgm:t>
    </dgm:pt>
    <dgm:pt modelId="{0BDD6918-C859-449E-B09A-87B08FBF5B96}">
      <dgm:prSet phldrT="[文本]" custT="1"/>
      <dgm:spPr/>
      <dgm:t>
        <a:bodyPr/>
        <a:lstStyle/>
        <a:p>
          <a:pPr>
            <a:lnSpc>
              <a:spcPts val="1800"/>
            </a:lnSpc>
            <a:spcAft>
              <a:spcPts val="0"/>
            </a:spcAft>
          </a:pPr>
          <a:r>
            <a:rPr lang="zh-CN" altLang="en-US" sz="1400" b="0" dirty="0" smtClean="0">
              <a:solidFill>
                <a:srgbClr val="006600"/>
              </a:solidFill>
              <a:effectLst/>
              <a:latin typeface="微软雅黑" panose="020B0503020204020204" pitchFamily="34" charset="-122"/>
              <a:ea typeface="微软雅黑" panose="020B0503020204020204" pitchFamily="34" charset="-122"/>
            </a:rPr>
            <a:t>教学培养考核、学籍医疗、国际交流</a:t>
          </a:r>
          <a:endParaRPr lang="en-US" altLang="zh-CN" sz="1400" b="0" dirty="0" smtClean="0">
            <a:solidFill>
              <a:srgbClr val="006600"/>
            </a:solidFill>
            <a:effectLst/>
            <a:latin typeface="微软雅黑" panose="020B0503020204020204" pitchFamily="34" charset="-122"/>
            <a:ea typeface="微软雅黑" panose="020B0503020204020204" pitchFamily="34" charset="-122"/>
          </a:endParaRPr>
        </a:p>
        <a:p>
          <a:pPr>
            <a:lnSpc>
              <a:spcPct val="90000"/>
            </a:lnSpc>
            <a:spcAft>
              <a:spcPts val="0"/>
            </a:spcAft>
          </a:pPr>
          <a:r>
            <a:rPr lang="zh-CN" altLang="en-US" sz="1400" b="1" dirty="0" smtClean="0">
              <a:solidFill>
                <a:srgbClr val="006600"/>
              </a:solidFill>
              <a:effectLst/>
              <a:latin typeface="微软雅黑" panose="020B0503020204020204" pitchFamily="34" charset="-122"/>
              <a:ea typeface="微软雅黑" panose="020B0503020204020204" pitchFamily="34" charset="-122"/>
            </a:rPr>
            <a:t>赵雪盈</a:t>
          </a:r>
          <a:r>
            <a:rPr lang="en-US" altLang="zh-CN" sz="1400" b="1" dirty="0" smtClean="0">
              <a:solidFill>
                <a:srgbClr val="006600"/>
              </a:solidFill>
              <a:effectLst/>
              <a:ea typeface="楷体_GB2312" pitchFamily="49" charset="-122"/>
            </a:rPr>
            <a:t>(4818)</a:t>
          </a:r>
          <a:endParaRPr lang="zh-CN" altLang="en-US" sz="1400" dirty="0"/>
        </a:p>
      </dgm:t>
    </dgm:pt>
    <dgm:pt modelId="{DEF7D197-9FF6-4499-89C1-849E011E055A}" type="parTrans" cxnId="{9EE33BE9-55BA-46BF-8F94-DD51C585BD4E}">
      <dgm:prSet/>
      <dgm:spPr/>
      <dgm:t>
        <a:bodyPr/>
        <a:lstStyle/>
        <a:p>
          <a:endParaRPr lang="zh-CN" altLang="en-US"/>
        </a:p>
      </dgm:t>
    </dgm:pt>
    <dgm:pt modelId="{AF59A0FD-0A76-47CF-8D82-26755E589CDC}" type="sibTrans" cxnId="{9EE33BE9-55BA-46BF-8F94-DD51C585BD4E}">
      <dgm:prSet/>
      <dgm:spPr/>
      <dgm:t>
        <a:bodyPr/>
        <a:lstStyle/>
        <a:p>
          <a:endParaRPr lang="zh-CN" altLang="en-US"/>
        </a:p>
      </dgm:t>
    </dgm:pt>
    <dgm:pt modelId="{95126E38-5EF3-417F-88FD-3539FEDF4777}" type="asst">
      <dgm:prSet custT="1"/>
      <dgm:spPr/>
      <dgm:t>
        <a:bodyPr/>
        <a:lstStyle/>
        <a:p>
          <a:pPr algn="ctr">
            <a:lnSpc>
              <a:spcPts val="1800"/>
            </a:lnSpc>
            <a:spcAft>
              <a:spcPts val="0"/>
            </a:spcAft>
          </a:pPr>
          <a:r>
            <a:rPr lang="zh-CN" altLang="en-US" sz="1400" b="0" dirty="0" smtClean="0">
              <a:solidFill>
                <a:srgbClr val="C00000"/>
              </a:solidFill>
              <a:effectLst/>
              <a:latin typeface="微软雅黑" panose="020B0503020204020204" pitchFamily="34" charset="-122"/>
              <a:ea typeface="微软雅黑" panose="020B0503020204020204" pitchFamily="34" charset="-122"/>
            </a:rPr>
            <a:t>副主任、总支副书记</a:t>
          </a:r>
          <a:endParaRPr lang="zh-CN" altLang="en-US" sz="1400" b="0" dirty="0" smtClean="0">
            <a:latin typeface="微软雅黑" panose="020B0503020204020204" pitchFamily="34" charset="-122"/>
            <a:ea typeface="微软雅黑" panose="020B0503020204020204" pitchFamily="34" charset="-122"/>
          </a:endParaRPr>
        </a:p>
        <a:p>
          <a:pPr algn="ctr">
            <a:lnSpc>
              <a:spcPts val="1800"/>
            </a:lnSpc>
            <a:spcAft>
              <a:spcPts val="300"/>
            </a:spcAft>
          </a:pPr>
          <a:r>
            <a:rPr lang="zh-CN" altLang="en-US" sz="1400" b="0" dirty="0" smtClean="0">
              <a:solidFill>
                <a:srgbClr val="006600"/>
              </a:solidFill>
              <a:effectLst/>
              <a:latin typeface="微软雅黑" panose="020B0503020204020204" pitchFamily="34" charset="-122"/>
              <a:ea typeface="微软雅黑" panose="020B0503020204020204" pitchFamily="34" charset="-122"/>
            </a:rPr>
            <a:t>分管培养，负责招生、导师遴选、学科建设、博士后管理、总支、学生会工作。</a:t>
          </a:r>
          <a:endParaRPr lang="en-US" altLang="zh-CN" sz="1400" b="0" dirty="0" smtClean="0">
            <a:solidFill>
              <a:srgbClr val="006600"/>
            </a:solidFill>
            <a:effectLst/>
            <a:latin typeface="微软雅黑" panose="020B0503020204020204" pitchFamily="34" charset="-122"/>
            <a:ea typeface="微软雅黑" panose="020B0503020204020204" pitchFamily="34" charset="-122"/>
          </a:endParaRPr>
        </a:p>
        <a:p>
          <a:pPr algn="ctr">
            <a:lnSpc>
              <a:spcPts val="1800"/>
            </a:lnSpc>
            <a:spcAft>
              <a:spcPts val="300"/>
            </a:spcAft>
          </a:pPr>
          <a:r>
            <a:rPr lang="zh-CN" altLang="en-US" sz="1400" b="1" dirty="0" smtClean="0">
              <a:solidFill>
                <a:srgbClr val="006600"/>
              </a:solidFill>
              <a:effectLst/>
              <a:latin typeface="微软雅黑" panose="020B0503020204020204" pitchFamily="34" charset="-122"/>
              <a:ea typeface="微软雅黑" panose="020B0503020204020204" pitchFamily="34" charset="-122"/>
            </a:rPr>
            <a:t>陆彩飞</a:t>
          </a:r>
          <a:r>
            <a:rPr lang="en-US" altLang="zh-CN" sz="1400" b="1" dirty="0" smtClean="0">
              <a:solidFill>
                <a:srgbClr val="006600"/>
              </a:solidFill>
              <a:effectLst/>
              <a:ea typeface="楷体_GB2312" pitchFamily="49" charset="-122"/>
            </a:rPr>
            <a:t>(4823)</a:t>
          </a:r>
          <a:endParaRPr lang="zh-CN" altLang="en-US" sz="1400" dirty="0"/>
        </a:p>
      </dgm:t>
    </dgm:pt>
    <dgm:pt modelId="{A93D723B-AAA3-42B3-B64E-0977C00C299C}" type="parTrans" cxnId="{918D8297-7288-472A-9F09-8738F0EC91F2}">
      <dgm:prSet/>
      <dgm:spPr/>
      <dgm:t>
        <a:bodyPr/>
        <a:lstStyle/>
        <a:p>
          <a:endParaRPr lang="zh-CN" altLang="en-US"/>
        </a:p>
      </dgm:t>
    </dgm:pt>
    <dgm:pt modelId="{C621CEF4-2784-4B79-9BD9-DB2FD9830A35}" type="sibTrans" cxnId="{918D8297-7288-472A-9F09-8738F0EC91F2}">
      <dgm:prSet/>
      <dgm:spPr/>
      <dgm:t>
        <a:bodyPr/>
        <a:lstStyle/>
        <a:p>
          <a:endParaRPr lang="zh-CN" altLang="en-US"/>
        </a:p>
      </dgm:t>
    </dgm:pt>
    <dgm:pt modelId="{898634F5-5937-4CA1-B4F0-3704A333182F}" type="pres">
      <dgm:prSet presAssocID="{B5EF29AE-FF31-469F-9D3E-BB4AC7504CDD}" presName="hierChild1" presStyleCnt="0">
        <dgm:presLayoutVars>
          <dgm:orgChart val="1"/>
          <dgm:chPref val="1"/>
          <dgm:dir val="rev"/>
          <dgm:animOne val="branch"/>
          <dgm:animLvl val="lvl"/>
          <dgm:resizeHandles/>
        </dgm:presLayoutVars>
      </dgm:prSet>
      <dgm:spPr/>
      <dgm:t>
        <a:bodyPr/>
        <a:lstStyle/>
        <a:p>
          <a:endParaRPr lang="zh-CN" altLang="en-US"/>
        </a:p>
      </dgm:t>
    </dgm:pt>
    <dgm:pt modelId="{5F692584-855A-47ED-8BFD-789DE4CC914D}" type="pres">
      <dgm:prSet presAssocID="{AEA469A2-F6E2-47A6-B4E1-0EC174B8003D}" presName="hierRoot1" presStyleCnt="0">
        <dgm:presLayoutVars>
          <dgm:hierBranch val="init"/>
        </dgm:presLayoutVars>
      </dgm:prSet>
      <dgm:spPr/>
    </dgm:pt>
    <dgm:pt modelId="{BA342FB6-31FE-48BB-B1F2-728D1223A5B2}" type="pres">
      <dgm:prSet presAssocID="{AEA469A2-F6E2-47A6-B4E1-0EC174B8003D}" presName="rootComposite1" presStyleCnt="0"/>
      <dgm:spPr/>
    </dgm:pt>
    <dgm:pt modelId="{69F2EA78-E02B-4088-8437-4389C8F262A5}" type="pres">
      <dgm:prSet presAssocID="{AEA469A2-F6E2-47A6-B4E1-0EC174B8003D}" presName="rootText1" presStyleLbl="node0" presStyleIdx="0" presStyleCnt="1" custScaleX="47630" custScaleY="37265">
        <dgm:presLayoutVars>
          <dgm:chPref val="3"/>
        </dgm:presLayoutVars>
      </dgm:prSet>
      <dgm:spPr/>
      <dgm:t>
        <a:bodyPr/>
        <a:lstStyle/>
        <a:p>
          <a:endParaRPr lang="zh-CN" altLang="en-US"/>
        </a:p>
      </dgm:t>
    </dgm:pt>
    <dgm:pt modelId="{19B5D9BE-E367-44DD-8A48-6EA872DEA5D7}" type="pres">
      <dgm:prSet presAssocID="{AEA469A2-F6E2-47A6-B4E1-0EC174B8003D}" presName="rootConnector1" presStyleLbl="node1" presStyleIdx="0" presStyleCnt="0"/>
      <dgm:spPr/>
      <dgm:t>
        <a:bodyPr/>
        <a:lstStyle/>
        <a:p>
          <a:endParaRPr lang="zh-CN" altLang="en-US"/>
        </a:p>
      </dgm:t>
    </dgm:pt>
    <dgm:pt modelId="{E38D4633-768B-445B-AEC7-5CBB9EAC710C}" type="pres">
      <dgm:prSet presAssocID="{AEA469A2-F6E2-47A6-B4E1-0EC174B8003D}" presName="hierChild2" presStyleCnt="0"/>
      <dgm:spPr/>
    </dgm:pt>
    <dgm:pt modelId="{7F70A5BB-2510-477E-825B-845CAADDA319}" type="pres">
      <dgm:prSet presAssocID="{97A802DD-D919-4F98-AEEB-D146A4992F6A}" presName="Name37" presStyleLbl="parChTrans1D2" presStyleIdx="0" presStyleCnt="5"/>
      <dgm:spPr/>
      <dgm:t>
        <a:bodyPr/>
        <a:lstStyle/>
        <a:p>
          <a:endParaRPr lang="zh-CN" altLang="en-US"/>
        </a:p>
      </dgm:t>
    </dgm:pt>
    <dgm:pt modelId="{EBE3447D-16CE-4010-9175-90A5615DCCE1}" type="pres">
      <dgm:prSet presAssocID="{8FA648B2-B15C-45E1-86B9-239EFD184BC4}" presName="hierRoot2" presStyleCnt="0">
        <dgm:presLayoutVars>
          <dgm:hierBranch val="init"/>
        </dgm:presLayoutVars>
      </dgm:prSet>
      <dgm:spPr/>
    </dgm:pt>
    <dgm:pt modelId="{7E756B33-0A9C-4DB9-BFD0-F14FF5834A8A}" type="pres">
      <dgm:prSet presAssocID="{8FA648B2-B15C-45E1-86B9-239EFD184BC4}" presName="rootComposite" presStyleCnt="0"/>
      <dgm:spPr/>
    </dgm:pt>
    <dgm:pt modelId="{D7717090-3F8D-4D6C-9B73-56CCBC9F2BBC}" type="pres">
      <dgm:prSet presAssocID="{8FA648B2-B15C-45E1-86B9-239EFD184BC4}" presName="rootText" presStyleLbl="node2" presStyleIdx="0" presStyleCnt="3" custScaleX="40006" custScaleY="46836" custLinFactNeighborX="27672" custLinFactNeighborY="-23506">
        <dgm:presLayoutVars>
          <dgm:chPref val="3"/>
        </dgm:presLayoutVars>
      </dgm:prSet>
      <dgm:spPr/>
      <dgm:t>
        <a:bodyPr/>
        <a:lstStyle/>
        <a:p>
          <a:endParaRPr lang="zh-CN" altLang="en-US"/>
        </a:p>
      </dgm:t>
    </dgm:pt>
    <dgm:pt modelId="{A95B891D-C337-445E-B7E3-3E0EAB50D9BA}" type="pres">
      <dgm:prSet presAssocID="{8FA648B2-B15C-45E1-86B9-239EFD184BC4}" presName="rootConnector" presStyleLbl="node2" presStyleIdx="0" presStyleCnt="3"/>
      <dgm:spPr/>
      <dgm:t>
        <a:bodyPr/>
        <a:lstStyle/>
        <a:p>
          <a:endParaRPr lang="zh-CN" altLang="en-US"/>
        </a:p>
      </dgm:t>
    </dgm:pt>
    <dgm:pt modelId="{566F66E5-88F6-455E-8901-9508CF90ACC7}" type="pres">
      <dgm:prSet presAssocID="{8FA648B2-B15C-45E1-86B9-239EFD184BC4}" presName="hierChild4" presStyleCnt="0"/>
      <dgm:spPr/>
    </dgm:pt>
    <dgm:pt modelId="{65536663-2A51-4B5B-90E2-C254900F0649}" type="pres">
      <dgm:prSet presAssocID="{8FA648B2-B15C-45E1-86B9-239EFD184BC4}" presName="hierChild5" presStyleCnt="0"/>
      <dgm:spPr/>
    </dgm:pt>
    <dgm:pt modelId="{0A472DEE-6029-410E-ACC2-E47A22C71157}" type="pres">
      <dgm:prSet presAssocID="{FF7919A0-7460-4A66-A1AB-4170CA424509}" presName="Name37" presStyleLbl="parChTrans1D2" presStyleIdx="1" presStyleCnt="5"/>
      <dgm:spPr/>
      <dgm:t>
        <a:bodyPr/>
        <a:lstStyle/>
        <a:p>
          <a:endParaRPr lang="zh-CN" altLang="en-US"/>
        </a:p>
      </dgm:t>
    </dgm:pt>
    <dgm:pt modelId="{EE8DFCD8-BD2C-43E0-A2F9-3B37BAC66807}" type="pres">
      <dgm:prSet presAssocID="{F7F72587-FE2E-424A-9D55-B3B6F68BDA2E}" presName="hierRoot2" presStyleCnt="0">
        <dgm:presLayoutVars>
          <dgm:hierBranch val="init"/>
        </dgm:presLayoutVars>
      </dgm:prSet>
      <dgm:spPr/>
    </dgm:pt>
    <dgm:pt modelId="{370CABA5-0EBB-4CEE-A46C-A518B2D58606}" type="pres">
      <dgm:prSet presAssocID="{F7F72587-FE2E-424A-9D55-B3B6F68BDA2E}" presName="rootComposite" presStyleCnt="0"/>
      <dgm:spPr/>
    </dgm:pt>
    <dgm:pt modelId="{BE907006-9EFE-4B51-8830-9C0904A243E9}" type="pres">
      <dgm:prSet presAssocID="{F7F72587-FE2E-424A-9D55-B3B6F68BDA2E}" presName="rootText" presStyleLbl="node2" presStyleIdx="1" presStyleCnt="3" custScaleX="43478" custScaleY="46836" custLinFactNeighborX="14259" custLinFactNeighborY="-23506">
        <dgm:presLayoutVars>
          <dgm:chPref val="3"/>
        </dgm:presLayoutVars>
      </dgm:prSet>
      <dgm:spPr/>
      <dgm:t>
        <a:bodyPr/>
        <a:lstStyle/>
        <a:p>
          <a:endParaRPr lang="zh-CN" altLang="en-US"/>
        </a:p>
      </dgm:t>
    </dgm:pt>
    <dgm:pt modelId="{29C435A9-C825-467C-9C4B-B025F881D866}" type="pres">
      <dgm:prSet presAssocID="{F7F72587-FE2E-424A-9D55-B3B6F68BDA2E}" presName="rootConnector" presStyleLbl="node2" presStyleIdx="1" presStyleCnt="3"/>
      <dgm:spPr/>
      <dgm:t>
        <a:bodyPr/>
        <a:lstStyle/>
        <a:p>
          <a:endParaRPr lang="zh-CN" altLang="en-US"/>
        </a:p>
      </dgm:t>
    </dgm:pt>
    <dgm:pt modelId="{CD6614E6-26FC-449A-ABB6-0BA2FC080CCD}" type="pres">
      <dgm:prSet presAssocID="{F7F72587-FE2E-424A-9D55-B3B6F68BDA2E}" presName="hierChild4" presStyleCnt="0"/>
      <dgm:spPr/>
    </dgm:pt>
    <dgm:pt modelId="{11FC2F45-407A-4A59-8F65-B697EEBEDAFD}" type="pres">
      <dgm:prSet presAssocID="{F7F72587-FE2E-424A-9D55-B3B6F68BDA2E}" presName="hierChild5" presStyleCnt="0"/>
      <dgm:spPr/>
    </dgm:pt>
    <dgm:pt modelId="{E02552F4-D346-4D79-9F10-58E409D27B10}" type="pres">
      <dgm:prSet presAssocID="{DEF7D197-9FF6-4499-89C1-849E011E055A}" presName="Name37" presStyleLbl="parChTrans1D2" presStyleIdx="2" presStyleCnt="5"/>
      <dgm:spPr/>
      <dgm:t>
        <a:bodyPr/>
        <a:lstStyle/>
        <a:p>
          <a:endParaRPr lang="zh-CN" altLang="en-US"/>
        </a:p>
      </dgm:t>
    </dgm:pt>
    <dgm:pt modelId="{D2453189-82BA-4D2A-AC78-7DEE59038CCD}" type="pres">
      <dgm:prSet presAssocID="{0BDD6918-C859-449E-B09A-87B08FBF5B96}" presName="hierRoot2" presStyleCnt="0">
        <dgm:presLayoutVars>
          <dgm:hierBranch val="init"/>
        </dgm:presLayoutVars>
      </dgm:prSet>
      <dgm:spPr/>
    </dgm:pt>
    <dgm:pt modelId="{428A0BCF-0E5F-442D-B446-341C90E968CE}" type="pres">
      <dgm:prSet presAssocID="{0BDD6918-C859-449E-B09A-87B08FBF5B96}" presName="rootComposite" presStyleCnt="0"/>
      <dgm:spPr/>
    </dgm:pt>
    <dgm:pt modelId="{DC1B7680-E494-451A-BAE4-E3179F21F033}" type="pres">
      <dgm:prSet presAssocID="{0BDD6918-C859-449E-B09A-87B08FBF5B96}" presName="rootText" presStyleLbl="node2" presStyleIdx="2" presStyleCnt="3" custScaleX="39184" custScaleY="46836" custLinFactNeighborX="967" custLinFactNeighborY="-23506">
        <dgm:presLayoutVars>
          <dgm:chPref val="3"/>
        </dgm:presLayoutVars>
      </dgm:prSet>
      <dgm:spPr/>
      <dgm:t>
        <a:bodyPr/>
        <a:lstStyle/>
        <a:p>
          <a:endParaRPr lang="zh-CN" altLang="en-US"/>
        </a:p>
      </dgm:t>
    </dgm:pt>
    <dgm:pt modelId="{9311B8A6-9570-4677-900F-BD699C2568FA}" type="pres">
      <dgm:prSet presAssocID="{0BDD6918-C859-449E-B09A-87B08FBF5B96}" presName="rootConnector" presStyleLbl="node2" presStyleIdx="2" presStyleCnt="3"/>
      <dgm:spPr/>
      <dgm:t>
        <a:bodyPr/>
        <a:lstStyle/>
        <a:p>
          <a:endParaRPr lang="zh-CN" altLang="en-US"/>
        </a:p>
      </dgm:t>
    </dgm:pt>
    <dgm:pt modelId="{E3E0B2D5-1990-428A-B13C-38D8A259B2D5}" type="pres">
      <dgm:prSet presAssocID="{0BDD6918-C859-449E-B09A-87B08FBF5B96}" presName="hierChild4" presStyleCnt="0"/>
      <dgm:spPr/>
    </dgm:pt>
    <dgm:pt modelId="{66F051B9-A381-41C5-B5BA-01DF4299D895}" type="pres">
      <dgm:prSet presAssocID="{0BDD6918-C859-449E-B09A-87B08FBF5B96}" presName="hierChild5" presStyleCnt="0"/>
      <dgm:spPr/>
    </dgm:pt>
    <dgm:pt modelId="{D03935C0-B616-43E1-8C25-70388F1746D8}" type="pres">
      <dgm:prSet presAssocID="{AEA469A2-F6E2-47A6-B4E1-0EC174B8003D}" presName="hierChild3" presStyleCnt="0"/>
      <dgm:spPr/>
    </dgm:pt>
    <dgm:pt modelId="{B36E9652-998A-4268-B6D7-DC8354ADA465}" type="pres">
      <dgm:prSet presAssocID="{9219C41D-DC81-4581-92D5-13991E6F648C}" presName="Name111" presStyleLbl="parChTrans1D2" presStyleIdx="3" presStyleCnt="5"/>
      <dgm:spPr/>
      <dgm:t>
        <a:bodyPr/>
        <a:lstStyle/>
        <a:p>
          <a:endParaRPr lang="zh-CN" altLang="en-US"/>
        </a:p>
      </dgm:t>
    </dgm:pt>
    <dgm:pt modelId="{DD6CFC25-9B2B-4474-95E7-E3CBFAB0BAE5}" type="pres">
      <dgm:prSet presAssocID="{0B47D5EC-8DF9-4AE7-8711-972F46231085}" presName="hierRoot3" presStyleCnt="0">
        <dgm:presLayoutVars>
          <dgm:hierBranch val="r"/>
        </dgm:presLayoutVars>
      </dgm:prSet>
      <dgm:spPr/>
    </dgm:pt>
    <dgm:pt modelId="{B4BD8D32-B60E-426C-88F8-4F3498697C94}" type="pres">
      <dgm:prSet presAssocID="{0B47D5EC-8DF9-4AE7-8711-972F46231085}" presName="rootComposite3" presStyleCnt="0"/>
      <dgm:spPr/>
    </dgm:pt>
    <dgm:pt modelId="{7D9F3F54-3068-43FB-8764-11CF8F5EB16D}" type="pres">
      <dgm:prSet presAssocID="{0B47D5EC-8DF9-4AE7-8711-972F46231085}" presName="rootText3" presStyleLbl="asst1" presStyleIdx="0" presStyleCnt="2" custScaleX="50439" custScaleY="38878" custLinFactNeighborX="-27693" custLinFactNeighborY="-60428">
        <dgm:presLayoutVars>
          <dgm:chPref val="3"/>
        </dgm:presLayoutVars>
      </dgm:prSet>
      <dgm:spPr/>
      <dgm:t>
        <a:bodyPr/>
        <a:lstStyle/>
        <a:p>
          <a:endParaRPr lang="zh-CN" altLang="en-US"/>
        </a:p>
      </dgm:t>
    </dgm:pt>
    <dgm:pt modelId="{9E40D2E7-01F6-4BFB-9D03-DC8A97AAC246}" type="pres">
      <dgm:prSet presAssocID="{0B47D5EC-8DF9-4AE7-8711-972F46231085}" presName="rootConnector3" presStyleLbl="asst1" presStyleIdx="0" presStyleCnt="2"/>
      <dgm:spPr/>
      <dgm:t>
        <a:bodyPr/>
        <a:lstStyle/>
        <a:p>
          <a:endParaRPr lang="zh-CN" altLang="en-US"/>
        </a:p>
      </dgm:t>
    </dgm:pt>
    <dgm:pt modelId="{13EA4E21-4DFD-41AB-AD5C-187DDDD686FE}" type="pres">
      <dgm:prSet presAssocID="{0B47D5EC-8DF9-4AE7-8711-972F46231085}" presName="hierChild6" presStyleCnt="0"/>
      <dgm:spPr/>
    </dgm:pt>
    <dgm:pt modelId="{F789DF3D-5F50-4617-B128-745ED2A97432}" type="pres">
      <dgm:prSet presAssocID="{0B47D5EC-8DF9-4AE7-8711-972F46231085}" presName="hierChild7" presStyleCnt="0"/>
      <dgm:spPr/>
    </dgm:pt>
    <dgm:pt modelId="{5A4C9D8F-6EE6-4018-B7B6-A191E925DB67}" type="pres">
      <dgm:prSet presAssocID="{A93D723B-AAA3-42B3-B64E-0977C00C299C}" presName="Name111" presStyleLbl="parChTrans1D2" presStyleIdx="4" presStyleCnt="5"/>
      <dgm:spPr/>
      <dgm:t>
        <a:bodyPr/>
        <a:lstStyle/>
        <a:p>
          <a:endParaRPr lang="zh-CN" altLang="en-US"/>
        </a:p>
      </dgm:t>
    </dgm:pt>
    <dgm:pt modelId="{6ECBD7A3-FE50-4D9B-9B43-9D0664471AED}" type="pres">
      <dgm:prSet presAssocID="{95126E38-5EF3-417F-88FD-3539FEDF4777}" presName="hierRoot3" presStyleCnt="0">
        <dgm:presLayoutVars>
          <dgm:hierBranch val="r"/>
        </dgm:presLayoutVars>
      </dgm:prSet>
      <dgm:spPr/>
    </dgm:pt>
    <dgm:pt modelId="{9582EC23-975F-4D55-A962-64CDBDB88242}" type="pres">
      <dgm:prSet presAssocID="{95126E38-5EF3-417F-88FD-3539FEDF4777}" presName="rootComposite3" presStyleCnt="0"/>
      <dgm:spPr/>
    </dgm:pt>
    <dgm:pt modelId="{3D771DE2-05AD-4EE0-839A-C664DAD1451E}" type="pres">
      <dgm:prSet presAssocID="{95126E38-5EF3-417F-88FD-3539FEDF4777}" presName="rootText3" presStyleLbl="asst1" presStyleIdx="1" presStyleCnt="2" custScaleX="49958" custScaleY="76255" custLinFactNeighborX="68466" custLinFactNeighborY="2769">
        <dgm:presLayoutVars>
          <dgm:chPref val="3"/>
        </dgm:presLayoutVars>
      </dgm:prSet>
      <dgm:spPr/>
      <dgm:t>
        <a:bodyPr/>
        <a:lstStyle/>
        <a:p>
          <a:endParaRPr lang="zh-CN" altLang="en-US"/>
        </a:p>
      </dgm:t>
    </dgm:pt>
    <dgm:pt modelId="{C009A892-78F4-4CD7-A0B0-7145BFE90180}" type="pres">
      <dgm:prSet presAssocID="{95126E38-5EF3-417F-88FD-3539FEDF4777}" presName="rootConnector3" presStyleLbl="asst1" presStyleIdx="1" presStyleCnt="2"/>
      <dgm:spPr/>
      <dgm:t>
        <a:bodyPr/>
        <a:lstStyle/>
        <a:p>
          <a:endParaRPr lang="zh-CN" altLang="en-US"/>
        </a:p>
      </dgm:t>
    </dgm:pt>
    <dgm:pt modelId="{314BADB2-DF81-4700-B298-59AECEB54084}" type="pres">
      <dgm:prSet presAssocID="{95126E38-5EF3-417F-88FD-3539FEDF4777}" presName="hierChild6" presStyleCnt="0"/>
      <dgm:spPr/>
    </dgm:pt>
    <dgm:pt modelId="{3A85A862-A2AB-4897-92E1-92C2D11CF7C5}" type="pres">
      <dgm:prSet presAssocID="{95126E38-5EF3-417F-88FD-3539FEDF4777}" presName="hierChild7" presStyleCnt="0"/>
      <dgm:spPr/>
    </dgm:pt>
  </dgm:ptLst>
  <dgm:cxnLst>
    <dgm:cxn modelId="{5784F8FD-EA03-4CB3-ABB0-42E83E85D8B2}" type="presOf" srcId="{F7F72587-FE2E-424A-9D55-B3B6F68BDA2E}" destId="{29C435A9-C825-467C-9C4B-B025F881D866}" srcOrd="1" destOrd="0" presId="urn:microsoft.com/office/officeart/2005/8/layout/orgChart1"/>
    <dgm:cxn modelId="{FA877439-04F6-4E61-8ED1-2B6411D0055B}" type="presOf" srcId="{FF7919A0-7460-4A66-A1AB-4170CA424509}" destId="{0A472DEE-6029-410E-ACC2-E47A22C71157}" srcOrd="0" destOrd="0" presId="urn:microsoft.com/office/officeart/2005/8/layout/orgChart1"/>
    <dgm:cxn modelId="{3B7C91B7-0494-4EC9-90B1-350C73B4B711}" srcId="{AEA469A2-F6E2-47A6-B4E1-0EC174B8003D}" destId="{F7F72587-FE2E-424A-9D55-B3B6F68BDA2E}" srcOrd="3" destOrd="0" parTransId="{FF7919A0-7460-4A66-A1AB-4170CA424509}" sibTransId="{DCA02F3C-56BD-46C5-A056-1D6EE06B2A6D}"/>
    <dgm:cxn modelId="{140C118E-A413-41C1-AC6A-3B435FE0409F}" type="presOf" srcId="{0BDD6918-C859-449E-B09A-87B08FBF5B96}" destId="{9311B8A6-9570-4677-900F-BD699C2568FA}" srcOrd="1" destOrd="0" presId="urn:microsoft.com/office/officeart/2005/8/layout/orgChart1"/>
    <dgm:cxn modelId="{F0F235AA-638F-4A18-838F-7E9A161D5FB3}" type="presOf" srcId="{A93D723B-AAA3-42B3-B64E-0977C00C299C}" destId="{5A4C9D8F-6EE6-4018-B7B6-A191E925DB67}" srcOrd="0" destOrd="0" presId="urn:microsoft.com/office/officeart/2005/8/layout/orgChart1"/>
    <dgm:cxn modelId="{71DBDD90-870B-46D7-A7A8-74F07EF5C676}" type="presOf" srcId="{DEF7D197-9FF6-4499-89C1-849E011E055A}" destId="{E02552F4-D346-4D79-9F10-58E409D27B10}" srcOrd="0" destOrd="0" presId="urn:microsoft.com/office/officeart/2005/8/layout/orgChart1"/>
    <dgm:cxn modelId="{7E16484D-76F2-4F7F-B8A5-FC10587529BA}" type="presOf" srcId="{95126E38-5EF3-417F-88FD-3539FEDF4777}" destId="{C009A892-78F4-4CD7-A0B0-7145BFE90180}" srcOrd="1" destOrd="0" presId="urn:microsoft.com/office/officeart/2005/8/layout/orgChart1"/>
    <dgm:cxn modelId="{CE0A7836-835A-4DBB-AF9E-95DDBC989B73}" type="presOf" srcId="{F7F72587-FE2E-424A-9D55-B3B6F68BDA2E}" destId="{BE907006-9EFE-4B51-8830-9C0904A243E9}" srcOrd="0" destOrd="0" presId="urn:microsoft.com/office/officeart/2005/8/layout/orgChart1"/>
    <dgm:cxn modelId="{B9635B05-02DA-4D1D-90CC-AD0310BFD4F1}" type="presOf" srcId="{8FA648B2-B15C-45E1-86B9-239EFD184BC4}" destId="{D7717090-3F8D-4D6C-9B73-56CCBC9F2BBC}" srcOrd="0" destOrd="0" presId="urn:microsoft.com/office/officeart/2005/8/layout/orgChart1"/>
    <dgm:cxn modelId="{DAB50560-24D9-4DB9-A551-B36F1C14CD3D}" type="presOf" srcId="{0B47D5EC-8DF9-4AE7-8711-972F46231085}" destId="{9E40D2E7-01F6-4BFB-9D03-DC8A97AAC246}" srcOrd="1" destOrd="0" presId="urn:microsoft.com/office/officeart/2005/8/layout/orgChart1"/>
    <dgm:cxn modelId="{B8B494CA-1F35-4C8A-BE08-AECBF762D6BB}" type="presOf" srcId="{AEA469A2-F6E2-47A6-B4E1-0EC174B8003D}" destId="{19B5D9BE-E367-44DD-8A48-6EA872DEA5D7}" srcOrd="1" destOrd="0" presId="urn:microsoft.com/office/officeart/2005/8/layout/orgChart1"/>
    <dgm:cxn modelId="{29EAB3CC-8A0F-4E19-99A4-0E5C25931376}" type="presOf" srcId="{8FA648B2-B15C-45E1-86B9-239EFD184BC4}" destId="{A95B891D-C337-445E-B7E3-3E0EAB50D9BA}" srcOrd="1" destOrd="0" presId="urn:microsoft.com/office/officeart/2005/8/layout/orgChart1"/>
    <dgm:cxn modelId="{66C03FD7-B2C2-447E-AA99-0A280492DE27}" type="presOf" srcId="{AEA469A2-F6E2-47A6-B4E1-0EC174B8003D}" destId="{69F2EA78-E02B-4088-8437-4389C8F262A5}" srcOrd="0" destOrd="0" presId="urn:microsoft.com/office/officeart/2005/8/layout/orgChart1"/>
    <dgm:cxn modelId="{F1F7B9EC-487F-410B-AD44-FD2832B942B9}" srcId="{B5EF29AE-FF31-469F-9D3E-BB4AC7504CDD}" destId="{AEA469A2-F6E2-47A6-B4E1-0EC174B8003D}" srcOrd="0" destOrd="0" parTransId="{DE107ADD-1C94-4E49-9F22-8AF84BAD1EFF}" sibTransId="{D08FF0EA-D997-4108-87D9-98ACA85EFEBB}"/>
    <dgm:cxn modelId="{4667DE42-A8DE-4F9C-9349-C9E4F1C7C316}" type="presOf" srcId="{97A802DD-D919-4F98-AEEB-D146A4992F6A}" destId="{7F70A5BB-2510-477E-825B-845CAADDA319}" srcOrd="0" destOrd="0" presId="urn:microsoft.com/office/officeart/2005/8/layout/orgChart1"/>
    <dgm:cxn modelId="{BA202AED-E490-4085-83D2-F3250DCE00A7}" type="presOf" srcId="{0B47D5EC-8DF9-4AE7-8711-972F46231085}" destId="{7D9F3F54-3068-43FB-8764-11CF8F5EB16D}" srcOrd="0" destOrd="0" presId="urn:microsoft.com/office/officeart/2005/8/layout/orgChart1"/>
    <dgm:cxn modelId="{92BF572D-8A1B-4DA8-B74E-C34EEDA6331F}" type="presOf" srcId="{0BDD6918-C859-449E-B09A-87B08FBF5B96}" destId="{DC1B7680-E494-451A-BAE4-E3179F21F033}" srcOrd="0" destOrd="0" presId="urn:microsoft.com/office/officeart/2005/8/layout/orgChart1"/>
    <dgm:cxn modelId="{D58419DA-BC52-4A95-BCBF-CC2691FC4C26}" type="presOf" srcId="{9219C41D-DC81-4581-92D5-13991E6F648C}" destId="{B36E9652-998A-4268-B6D7-DC8354ADA465}" srcOrd="0" destOrd="0" presId="urn:microsoft.com/office/officeart/2005/8/layout/orgChart1"/>
    <dgm:cxn modelId="{E526D7FA-F6DE-438C-9800-6DA7AE80D3ED}" srcId="{AEA469A2-F6E2-47A6-B4E1-0EC174B8003D}" destId="{0B47D5EC-8DF9-4AE7-8711-972F46231085}" srcOrd="0" destOrd="0" parTransId="{9219C41D-DC81-4581-92D5-13991E6F648C}" sibTransId="{F014A6DF-2B8A-4373-BBB7-E523AE68DFC8}"/>
    <dgm:cxn modelId="{918D8297-7288-472A-9F09-8738F0EC91F2}" srcId="{AEA469A2-F6E2-47A6-B4E1-0EC174B8003D}" destId="{95126E38-5EF3-417F-88FD-3539FEDF4777}" srcOrd="1" destOrd="0" parTransId="{A93D723B-AAA3-42B3-B64E-0977C00C299C}" sibTransId="{C621CEF4-2784-4B79-9BD9-DB2FD9830A35}"/>
    <dgm:cxn modelId="{8829E8F7-74FD-47FA-A5D1-FEC00872DE66}" srcId="{AEA469A2-F6E2-47A6-B4E1-0EC174B8003D}" destId="{8FA648B2-B15C-45E1-86B9-239EFD184BC4}" srcOrd="2" destOrd="0" parTransId="{97A802DD-D919-4F98-AEEB-D146A4992F6A}" sibTransId="{E4C094CF-231F-436D-872F-669E299363D4}"/>
    <dgm:cxn modelId="{9EE33BE9-55BA-46BF-8F94-DD51C585BD4E}" srcId="{AEA469A2-F6E2-47A6-B4E1-0EC174B8003D}" destId="{0BDD6918-C859-449E-B09A-87B08FBF5B96}" srcOrd="4" destOrd="0" parTransId="{DEF7D197-9FF6-4499-89C1-849E011E055A}" sibTransId="{AF59A0FD-0A76-47CF-8D82-26755E589CDC}"/>
    <dgm:cxn modelId="{FD56AE36-EB02-4854-B8C1-A03D8DD6C89B}" type="presOf" srcId="{B5EF29AE-FF31-469F-9D3E-BB4AC7504CDD}" destId="{898634F5-5937-4CA1-B4F0-3704A333182F}" srcOrd="0" destOrd="0" presId="urn:microsoft.com/office/officeart/2005/8/layout/orgChart1"/>
    <dgm:cxn modelId="{F4151ADA-FF80-417D-A972-4B8714DDA80C}" type="presOf" srcId="{95126E38-5EF3-417F-88FD-3539FEDF4777}" destId="{3D771DE2-05AD-4EE0-839A-C664DAD1451E}" srcOrd="0" destOrd="0" presId="urn:microsoft.com/office/officeart/2005/8/layout/orgChart1"/>
    <dgm:cxn modelId="{1CBCFA0B-63B0-442A-A776-9560A010CBB7}" type="presParOf" srcId="{898634F5-5937-4CA1-B4F0-3704A333182F}" destId="{5F692584-855A-47ED-8BFD-789DE4CC914D}" srcOrd="0" destOrd="0" presId="urn:microsoft.com/office/officeart/2005/8/layout/orgChart1"/>
    <dgm:cxn modelId="{BC6ED34D-BBB2-4060-B00A-3D4B776C41DE}" type="presParOf" srcId="{5F692584-855A-47ED-8BFD-789DE4CC914D}" destId="{BA342FB6-31FE-48BB-B1F2-728D1223A5B2}" srcOrd="0" destOrd="0" presId="urn:microsoft.com/office/officeart/2005/8/layout/orgChart1"/>
    <dgm:cxn modelId="{4CFF043C-FAE9-463E-8766-D83BBEC90151}" type="presParOf" srcId="{BA342FB6-31FE-48BB-B1F2-728D1223A5B2}" destId="{69F2EA78-E02B-4088-8437-4389C8F262A5}" srcOrd="0" destOrd="0" presId="urn:microsoft.com/office/officeart/2005/8/layout/orgChart1"/>
    <dgm:cxn modelId="{E8DBBEF4-7592-40BF-BE59-3B938362DD30}" type="presParOf" srcId="{BA342FB6-31FE-48BB-B1F2-728D1223A5B2}" destId="{19B5D9BE-E367-44DD-8A48-6EA872DEA5D7}" srcOrd="1" destOrd="0" presId="urn:microsoft.com/office/officeart/2005/8/layout/orgChart1"/>
    <dgm:cxn modelId="{3371FB50-09FA-4B20-9D68-33D8B7D19D3F}" type="presParOf" srcId="{5F692584-855A-47ED-8BFD-789DE4CC914D}" destId="{E38D4633-768B-445B-AEC7-5CBB9EAC710C}" srcOrd="1" destOrd="0" presId="urn:microsoft.com/office/officeart/2005/8/layout/orgChart1"/>
    <dgm:cxn modelId="{DCB72BD3-4297-4300-B95C-36D5F0974CB5}" type="presParOf" srcId="{E38D4633-768B-445B-AEC7-5CBB9EAC710C}" destId="{7F70A5BB-2510-477E-825B-845CAADDA319}" srcOrd="0" destOrd="0" presId="urn:microsoft.com/office/officeart/2005/8/layout/orgChart1"/>
    <dgm:cxn modelId="{EF9AD751-4001-47CC-B5E1-92C7FBF8FA3C}" type="presParOf" srcId="{E38D4633-768B-445B-AEC7-5CBB9EAC710C}" destId="{EBE3447D-16CE-4010-9175-90A5615DCCE1}" srcOrd="1" destOrd="0" presId="urn:microsoft.com/office/officeart/2005/8/layout/orgChart1"/>
    <dgm:cxn modelId="{26A5C3D9-63EC-45E6-8BF0-E0AE233DE38B}" type="presParOf" srcId="{EBE3447D-16CE-4010-9175-90A5615DCCE1}" destId="{7E756B33-0A9C-4DB9-BFD0-F14FF5834A8A}" srcOrd="0" destOrd="0" presId="urn:microsoft.com/office/officeart/2005/8/layout/orgChart1"/>
    <dgm:cxn modelId="{FFCA3908-442D-4569-9502-D0FF12ABBEC8}" type="presParOf" srcId="{7E756B33-0A9C-4DB9-BFD0-F14FF5834A8A}" destId="{D7717090-3F8D-4D6C-9B73-56CCBC9F2BBC}" srcOrd="0" destOrd="0" presId="urn:microsoft.com/office/officeart/2005/8/layout/orgChart1"/>
    <dgm:cxn modelId="{DD958EC0-76F6-4596-B50F-1A301AC26A55}" type="presParOf" srcId="{7E756B33-0A9C-4DB9-BFD0-F14FF5834A8A}" destId="{A95B891D-C337-445E-B7E3-3E0EAB50D9BA}" srcOrd="1" destOrd="0" presId="urn:microsoft.com/office/officeart/2005/8/layout/orgChart1"/>
    <dgm:cxn modelId="{FD9DD160-03FC-44D2-BAF5-F878FF58ED0E}" type="presParOf" srcId="{EBE3447D-16CE-4010-9175-90A5615DCCE1}" destId="{566F66E5-88F6-455E-8901-9508CF90ACC7}" srcOrd="1" destOrd="0" presId="urn:microsoft.com/office/officeart/2005/8/layout/orgChart1"/>
    <dgm:cxn modelId="{F1240A2D-A133-4F51-9137-C8674B6C5EE8}" type="presParOf" srcId="{EBE3447D-16CE-4010-9175-90A5615DCCE1}" destId="{65536663-2A51-4B5B-90E2-C254900F0649}" srcOrd="2" destOrd="0" presId="urn:microsoft.com/office/officeart/2005/8/layout/orgChart1"/>
    <dgm:cxn modelId="{743A9BF7-D258-4307-B1B2-A436AD2AB10A}" type="presParOf" srcId="{E38D4633-768B-445B-AEC7-5CBB9EAC710C}" destId="{0A472DEE-6029-410E-ACC2-E47A22C71157}" srcOrd="2" destOrd="0" presId="urn:microsoft.com/office/officeart/2005/8/layout/orgChart1"/>
    <dgm:cxn modelId="{89F58F41-221E-4CEE-BFE0-5267423FEFF1}" type="presParOf" srcId="{E38D4633-768B-445B-AEC7-5CBB9EAC710C}" destId="{EE8DFCD8-BD2C-43E0-A2F9-3B37BAC66807}" srcOrd="3" destOrd="0" presId="urn:microsoft.com/office/officeart/2005/8/layout/orgChart1"/>
    <dgm:cxn modelId="{D6BED6DC-FE4F-452E-8B58-A0A7C1B79EED}" type="presParOf" srcId="{EE8DFCD8-BD2C-43E0-A2F9-3B37BAC66807}" destId="{370CABA5-0EBB-4CEE-A46C-A518B2D58606}" srcOrd="0" destOrd="0" presId="urn:microsoft.com/office/officeart/2005/8/layout/orgChart1"/>
    <dgm:cxn modelId="{3B2B22AF-5E22-42D7-9E74-F96D04E5968C}" type="presParOf" srcId="{370CABA5-0EBB-4CEE-A46C-A518B2D58606}" destId="{BE907006-9EFE-4B51-8830-9C0904A243E9}" srcOrd="0" destOrd="0" presId="urn:microsoft.com/office/officeart/2005/8/layout/orgChart1"/>
    <dgm:cxn modelId="{5C52A135-2955-4E1E-8636-C752FC36FF50}" type="presParOf" srcId="{370CABA5-0EBB-4CEE-A46C-A518B2D58606}" destId="{29C435A9-C825-467C-9C4B-B025F881D866}" srcOrd="1" destOrd="0" presId="urn:microsoft.com/office/officeart/2005/8/layout/orgChart1"/>
    <dgm:cxn modelId="{58BDE592-2D3C-48C9-B07F-29B53EB87646}" type="presParOf" srcId="{EE8DFCD8-BD2C-43E0-A2F9-3B37BAC66807}" destId="{CD6614E6-26FC-449A-ABB6-0BA2FC080CCD}" srcOrd="1" destOrd="0" presId="urn:microsoft.com/office/officeart/2005/8/layout/orgChart1"/>
    <dgm:cxn modelId="{AD8427F9-D693-49CC-AB44-8BE5F4CAC27D}" type="presParOf" srcId="{EE8DFCD8-BD2C-43E0-A2F9-3B37BAC66807}" destId="{11FC2F45-407A-4A59-8F65-B697EEBEDAFD}" srcOrd="2" destOrd="0" presId="urn:microsoft.com/office/officeart/2005/8/layout/orgChart1"/>
    <dgm:cxn modelId="{1B37D53F-FE10-451B-BDD5-377B7EAECC76}" type="presParOf" srcId="{E38D4633-768B-445B-AEC7-5CBB9EAC710C}" destId="{E02552F4-D346-4D79-9F10-58E409D27B10}" srcOrd="4" destOrd="0" presId="urn:microsoft.com/office/officeart/2005/8/layout/orgChart1"/>
    <dgm:cxn modelId="{BDB95F21-AAF5-4489-9E78-6FF7AC81C0DD}" type="presParOf" srcId="{E38D4633-768B-445B-AEC7-5CBB9EAC710C}" destId="{D2453189-82BA-4D2A-AC78-7DEE59038CCD}" srcOrd="5" destOrd="0" presId="urn:microsoft.com/office/officeart/2005/8/layout/orgChart1"/>
    <dgm:cxn modelId="{2CB9ACFD-913C-4BAF-BAF8-0A77FE058B50}" type="presParOf" srcId="{D2453189-82BA-4D2A-AC78-7DEE59038CCD}" destId="{428A0BCF-0E5F-442D-B446-341C90E968CE}" srcOrd="0" destOrd="0" presId="urn:microsoft.com/office/officeart/2005/8/layout/orgChart1"/>
    <dgm:cxn modelId="{C28B55D6-AA55-41F1-90F1-F85E9C38DCA0}" type="presParOf" srcId="{428A0BCF-0E5F-442D-B446-341C90E968CE}" destId="{DC1B7680-E494-451A-BAE4-E3179F21F033}" srcOrd="0" destOrd="0" presId="urn:microsoft.com/office/officeart/2005/8/layout/orgChart1"/>
    <dgm:cxn modelId="{18C849AA-9EC9-45C1-BB00-A4F0D4AA0558}" type="presParOf" srcId="{428A0BCF-0E5F-442D-B446-341C90E968CE}" destId="{9311B8A6-9570-4677-900F-BD699C2568FA}" srcOrd="1" destOrd="0" presId="urn:microsoft.com/office/officeart/2005/8/layout/orgChart1"/>
    <dgm:cxn modelId="{945E7309-6DC2-45DB-B3C7-35CF1C951B5C}" type="presParOf" srcId="{D2453189-82BA-4D2A-AC78-7DEE59038CCD}" destId="{E3E0B2D5-1990-428A-B13C-38D8A259B2D5}" srcOrd="1" destOrd="0" presId="urn:microsoft.com/office/officeart/2005/8/layout/orgChart1"/>
    <dgm:cxn modelId="{A25DFC42-B34A-4456-A878-0C77A5CE3E98}" type="presParOf" srcId="{D2453189-82BA-4D2A-AC78-7DEE59038CCD}" destId="{66F051B9-A381-41C5-B5BA-01DF4299D895}" srcOrd="2" destOrd="0" presId="urn:microsoft.com/office/officeart/2005/8/layout/orgChart1"/>
    <dgm:cxn modelId="{5709794F-9AC6-4151-8168-61B9354D0646}" type="presParOf" srcId="{5F692584-855A-47ED-8BFD-789DE4CC914D}" destId="{D03935C0-B616-43E1-8C25-70388F1746D8}" srcOrd="2" destOrd="0" presId="urn:microsoft.com/office/officeart/2005/8/layout/orgChart1"/>
    <dgm:cxn modelId="{A590C762-8110-4FC9-9919-45A41693FFF7}" type="presParOf" srcId="{D03935C0-B616-43E1-8C25-70388F1746D8}" destId="{B36E9652-998A-4268-B6D7-DC8354ADA465}" srcOrd="0" destOrd="0" presId="urn:microsoft.com/office/officeart/2005/8/layout/orgChart1"/>
    <dgm:cxn modelId="{7E2B73DA-744E-48CA-B51B-94D47D6B5E08}" type="presParOf" srcId="{D03935C0-B616-43E1-8C25-70388F1746D8}" destId="{DD6CFC25-9B2B-4474-95E7-E3CBFAB0BAE5}" srcOrd="1" destOrd="0" presId="urn:microsoft.com/office/officeart/2005/8/layout/orgChart1"/>
    <dgm:cxn modelId="{F6198CFF-A8BB-4B25-96C5-C6E778ED5A29}" type="presParOf" srcId="{DD6CFC25-9B2B-4474-95E7-E3CBFAB0BAE5}" destId="{B4BD8D32-B60E-426C-88F8-4F3498697C94}" srcOrd="0" destOrd="0" presId="urn:microsoft.com/office/officeart/2005/8/layout/orgChart1"/>
    <dgm:cxn modelId="{585DAC68-FC41-41B4-B4B2-F081B4576D8B}" type="presParOf" srcId="{B4BD8D32-B60E-426C-88F8-4F3498697C94}" destId="{7D9F3F54-3068-43FB-8764-11CF8F5EB16D}" srcOrd="0" destOrd="0" presId="urn:microsoft.com/office/officeart/2005/8/layout/orgChart1"/>
    <dgm:cxn modelId="{0E710A86-F77E-430E-AB0F-17C60292054A}" type="presParOf" srcId="{B4BD8D32-B60E-426C-88F8-4F3498697C94}" destId="{9E40D2E7-01F6-4BFB-9D03-DC8A97AAC246}" srcOrd="1" destOrd="0" presId="urn:microsoft.com/office/officeart/2005/8/layout/orgChart1"/>
    <dgm:cxn modelId="{56B825AC-DC5F-4B4F-9CC0-3B7374AB23D1}" type="presParOf" srcId="{DD6CFC25-9B2B-4474-95E7-E3CBFAB0BAE5}" destId="{13EA4E21-4DFD-41AB-AD5C-187DDDD686FE}" srcOrd="1" destOrd="0" presId="urn:microsoft.com/office/officeart/2005/8/layout/orgChart1"/>
    <dgm:cxn modelId="{6BE5BB99-A1AD-4D1B-A585-F8075E8E6F62}" type="presParOf" srcId="{DD6CFC25-9B2B-4474-95E7-E3CBFAB0BAE5}" destId="{F789DF3D-5F50-4617-B128-745ED2A97432}" srcOrd="2" destOrd="0" presId="urn:microsoft.com/office/officeart/2005/8/layout/orgChart1"/>
    <dgm:cxn modelId="{99BDFF13-3B21-4E8D-BF63-D1D3686F4710}" type="presParOf" srcId="{D03935C0-B616-43E1-8C25-70388F1746D8}" destId="{5A4C9D8F-6EE6-4018-B7B6-A191E925DB67}" srcOrd="2" destOrd="0" presId="urn:microsoft.com/office/officeart/2005/8/layout/orgChart1"/>
    <dgm:cxn modelId="{EA75C4D4-F5F4-4470-BFF7-60A78C05DEAC}" type="presParOf" srcId="{D03935C0-B616-43E1-8C25-70388F1746D8}" destId="{6ECBD7A3-FE50-4D9B-9B43-9D0664471AED}" srcOrd="3" destOrd="0" presId="urn:microsoft.com/office/officeart/2005/8/layout/orgChart1"/>
    <dgm:cxn modelId="{5CE6BB91-D9D1-4D27-90CE-E14A2CE2F992}" type="presParOf" srcId="{6ECBD7A3-FE50-4D9B-9B43-9D0664471AED}" destId="{9582EC23-975F-4D55-A962-64CDBDB88242}" srcOrd="0" destOrd="0" presId="urn:microsoft.com/office/officeart/2005/8/layout/orgChart1"/>
    <dgm:cxn modelId="{34035462-F365-4008-9D29-481F850A9FAD}" type="presParOf" srcId="{9582EC23-975F-4D55-A962-64CDBDB88242}" destId="{3D771DE2-05AD-4EE0-839A-C664DAD1451E}" srcOrd="0" destOrd="0" presId="urn:microsoft.com/office/officeart/2005/8/layout/orgChart1"/>
    <dgm:cxn modelId="{B33A4068-274A-4FBD-802C-F03F89B82F53}" type="presParOf" srcId="{9582EC23-975F-4D55-A962-64CDBDB88242}" destId="{C009A892-78F4-4CD7-A0B0-7145BFE90180}" srcOrd="1" destOrd="0" presId="urn:microsoft.com/office/officeart/2005/8/layout/orgChart1"/>
    <dgm:cxn modelId="{76918EC2-EC75-40DC-89E6-0C2DDB0CA7CE}" type="presParOf" srcId="{6ECBD7A3-FE50-4D9B-9B43-9D0664471AED}" destId="{314BADB2-DF81-4700-B298-59AECEB54084}" srcOrd="1" destOrd="0" presId="urn:microsoft.com/office/officeart/2005/8/layout/orgChart1"/>
    <dgm:cxn modelId="{6C5DF615-47ED-416C-A242-BF45CC372B35}" type="presParOf" srcId="{6ECBD7A3-FE50-4D9B-9B43-9D0664471AED}" destId="{3A85A862-A2AB-4897-92E1-92C2D11CF7C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A09F7-6F91-4D03-AE58-0E7C14D63026}">
      <dsp:nvSpPr>
        <dsp:cNvPr id="0" name=""/>
        <dsp:cNvSpPr/>
      </dsp:nvSpPr>
      <dsp:spPr>
        <a:xfrm>
          <a:off x="3780419" y="825276"/>
          <a:ext cx="173226" cy="758899"/>
        </a:xfrm>
        <a:custGeom>
          <a:avLst/>
          <a:gdLst/>
          <a:ahLst/>
          <a:cxnLst/>
          <a:rect l="0" t="0" r="0" b="0"/>
          <a:pathLst>
            <a:path>
              <a:moveTo>
                <a:pt x="0" y="0"/>
              </a:moveTo>
              <a:lnTo>
                <a:pt x="0" y="758899"/>
              </a:lnTo>
              <a:lnTo>
                <a:pt x="173226" y="758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89BEEE-602E-499D-9953-44EE3F79C5B3}">
      <dsp:nvSpPr>
        <dsp:cNvPr id="0" name=""/>
        <dsp:cNvSpPr/>
      </dsp:nvSpPr>
      <dsp:spPr>
        <a:xfrm>
          <a:off x="3607193" y="825276"/>
          <a:ext cx="173226" cy="758899"/>
        </a:xfrm>
        <a:custGeom>
          <a:avLst/>
          <a:gdLst/>
          <a:ahLst/>
          <a:cxnLst/>
          <a:rect l="0" t="0" r="0" b="0"/>
          <a:pathLst>
            <a:path>
              <a:moveTo>
                <a:pt x="173226" y="0"/>
              </a:moveTo>
              <a:lnTo>
                <a:pt x="173226" y="758899"/>
              </a:lnTo>
              <a:lnTo>
                <a:pt x="0" y="758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7F5F5C-5858-496A-938F-FFF07427DBDA}">
      <dsp:nvSpPr>
        <dsp:cNvPr id="0" name=""/>
        <dsp:cNvSpPr/>
      </dsp:nvSpPr>
      <dsp:spPr>
        <a:xfrm>
          <a:off x="3780419" y="825276"/>
          <a:ext cx="2547524" cy="1517798"/>
        </a:xfrm>
        <a:custGeom>
          <a:avLst/>
          <a:gdLst/>
          <a:ahLst/>
          <a:cxnLst/>
          <a:rect l="0" t="0" r="0" b="0"/>
          <a:pathLst>
            <a:path>
              <a:moveTo>
                <a:pt x="0" y="0"/>
              </a:moveTo>
              <a:lnTo>
                <a:pt x="0" y="1344571"/>
              </a:lnTo>
              <a:lnTo>
                <a:pt x="2547524" y="1344571"/>
              </a:lnTo>
              <a:lnTo>
                <a:pt x="2547524" y="1517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CDF50D-0F7B-410C-9C63-1CF2617E2CDA}">
      <dsp:nvSpPr>
        <dsp:cNvPr id="0" name=""/>
        <dsp:cNvSpPr/>
      </dsp:nvSpPr>
      <dsp:spPr>
        <a:xfrm>
          <a:off x="3730715" y="825276"/>
          <a:ext cx="91440" cy="1517798"/>
        </a:xfrm>
        <a:custGeom>
          <a:avLst/>
          <a:gdLst/>
          <a:ahLst/>
          <a:cxnLst/>
          <a:rect l="0" t="0" r="0" b="0"/>
          <a:pathLst>
            <a:path>
              <a:moveTo>
                <a:pt x="49704" y="0"/>
              </a:moveTo>
              <a:lnTo>
                <a:pt x="49704" y="1344571"/>
              </a:lnTo>
              <a:lnTo>
                <a:pt x="45720" y="1344571"/>
              </a:lnTo>
              <a:lnTo>
                <a:pt x="45720" y="1517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03E899-A80D-43D7-9357-7472BBE772A1}">
      <dsp:nvSpPr>
        <dsp:cNvPr id="0" name=""/>
        <dsp:cNvSpPr/>
      </dsp:nvSpPr>
      <dsp:spPr>
        <a:xfrm>
          <a:off x="1228910" y="825276"/>
          <a:ext cx="2551509" cy="1517798"/>
        </a:xfrm>
        <a:custGeom>
          <a:avLst/>
          <a:gdLst/>
          <a:ahLst/>
          <a:cxnLst/>
          <a:rect l="0" t="0" r="0" b="0"/>
          <a:pathLst>
            <a:path>
              <a:moveTo>
                <a:pt x="2551509" y="0"/>
              </a:moveTo>
              <a:lnTo>
                <a:pt x="2551509" y="1344571"/>
              </a:lnTo>
              <a:lnTo>
                <a:pt x="0" y="1344571"/>
              </a:lnTo>
              <a:lnTo>
                <a:pt x="0" y="1517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C51F7-1BAD-4C7D-B3C0-7593BF31E6C2}">
      <dsp:nvSpPr>
        <dsp:cNvPr id="0" name=""/>
        <dsp:cNvSpPr/>
      </dsp:nvSpPr>
      <dsp:spPr>
        <a:xfrm>
          <a:off x="2459523" y="386"/>
          <a:ext cx="2641793"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中国科学院大学</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2459523" y="386"/>
        <a:ext cx="2641793" cy="824890"/>
      </dsp:txXfrm>
    </dsp:sp>
    <dsp:sp modelId="{3FF8DCE5-B909-4982-91A9-C3C9CE9B01B1}">
      <dsp:nvSpPr>
        <dsp:cNvPr id="0" name=""/>
        <dsp:cNvSpPr/>
      </dsp:nvSpPr>
      <dsp:spPr>
        <a:xfrm>
          <a:off x="153567" y="2343075"/>
          <a:ext cx="2150686"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统一招生</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153567" y="2343075"/>
        <a:ext cx="2150686" cy="824890"/>
      </dsp:txXfrm>
    </dsp:sp>
    <dsp:sp modelId="{2E1FFD9F-0778-406B-A0AA-2AE8EAF18702}">
      <dsp:nvSpPr>
        <dsp:cNvPr id="0" name=""/>
        <dsp:cNvSpPr/>
      </dsp:nvSpPr>
      <dsp:spPr>
        <a:xfrm>
          <a:off x="2650708" y="2343075"/>
          <a:ext cx="2251455"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统一教育管理</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2650708" y="2343075"/>
        <a:ext cx="2251455" cy="824890"/>
      </dsp:txXfrm>
    </dsp:sp>
    <dsp:sp modelId="{05838AEB-80A0-41A9-8E48-E60F7F70612F}">
      <dsp:nvSpPr>
        <dsp:cNvPr id="0" name=""/>
        <dsp:cNvSpPr/>
      </dsp:nvSpPr>
      <dsp:spPr>
        <a:xfrm>
          <a:off x="5248617" y="2343075"/>
          <a:ext cx="2158655"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统一学位授予</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5248617" y="2343075"/>
        <a:ext cx="2158655" cy="824890"/>
      </dsp:txXfrm>
    </dsp:sp>
    <dsp:sp modelId="{708BA1AE-EEA2-4D05-9A66-6DD46FC4AFDC}">
      <dsp:nvSpPr>
        <dsp:cNvPr id="0" name=""/>
        <dsp:cNvSpPr/>
      </dsp:nvSpPr>
      <dsp:spPr>
        <a:xfrm>
          <a:off x="1669377" y="1171730"/>
          <a:ext cx="1937815"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教学中心</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1669377" y="1171730"/>
        <a:ext cx="1937815" cy="824890"/>
      </dsp:txXfrm>
    </dsp:sp>
    <dsp:sp modelId="{5F87BA62-80CF-4871-80D1-74F43A00AA34}">
      <dsp:nvSpPr>
        <dsp:cNvPr id="0" name=""/>
        <dsp:cNvSpPr/>
      </dsp:nvSpPr>
      <dsp:spPr>
        <a:xfrm>
          <a:off x="3953646" y="1171730"/>
          <a:ext cx="1964212" cy="824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0000FF"/>
              </a:solidFill>
              <a:latin typeface="微软雅黑" panose="020B0503020204020204" pitchFamily="34" charset="-122"/>
              <a:ea typeface="微软雅黑" panose="020B0503020204020204" pitchFamily="34" charset="-122"/>
            </a:rPr>
            <a:t>管理中心</a:t>
          </a:r>
          <a:endParaRPr lang="zh-CN" altLang="en-US" sz="2400" b="0" kern="1200" dirty="0">
            <a:solidFill>
              <a:srgbClr val="0000FF"/>
            </a:solidFill>
            <a:latin typeface="微软雅黑" panose="020B0503020204020204" pitchFamily="34" charset="-122"/>
            <a:ea typeface="微软雅黑" panose="020B0503020204020204" pitchFamily="34" charset="-122"/>
          </a:endParaRPr>
        </a:p>
      </dsp:txBody>
      <dsp:txXfrm>
        <a:off x="3953646" y="1171730"/>
        <a:ext cx="1964212" cy="824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C9D8F-6EE6-4018-B7B6-A191E925DB67}">
      <dsp:nvSpPr>
        <dsp:cNvPr id="0" name=""/>
        <dsp:cNvSpPr/>
      </dsp:nvSpPr>
      <dsp:spPr>
        <a:xfrm>
          <a:off x="4513578" y="725973"/>
          <a:ext cx="310940" cy="1839878"/>
        </a:xfrm>
        <a:custGeom>
          <a:avLst/>
          <a:gdLst/>
          <a:ahLst/>
          <a:cxnLst/>
          <a:rect l="0" t="0" r="0" b="0"/>
          <a:pathLst>
            <a:path>
              <a:moveTo>
                <a:pt x="0" y="0"/>
              </a:moveTo>
              <a:lnTo>
                <a:pt x="0" y="1839878"/>
              </a:lnTo>
              <a:lnTo>
                <a:pt x="310940" y="1839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E9652-998A-4268-B6D7-DC8354ADA465}">
      <dsp:nvSpPr>
        <dsp:cNvPr id="0" name=""/>
        <dsp:cNvSpPr/>
      </dsp:nvSpPr>
      <dsp:spPr>
        <a:xfrm>
          <a:off x="4513578" y="725973"/>
          <a:ext cx="294612" cy="612949"/>
        </a:xfrm>
        <a:custGeom>
          <a:avLst/>
          <a:gdLst/>
          <a:ahLst/>
          <a:cxnLst/>
          <a:rect l="0" t="0" r="0" b="0"/>
          <a:pathLst>
            <a:path>
              <a:moveTo>
                <a:pt x="0" y="0"/>
              </a:moveTo>
              <a:lnTo>
                <a:pt x="0" y="612949"/>
              </a:lnTo>
              <a:lnTo>
                <a:pt x="294612" y="6129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552F4-D346-4D79-9F10-58E409D27B10}">
      <dsp:nvSpPr>
        <dsp:cNvPr id="0" name=""/>
        <dsp:cNvSpPr/>
      </dsp:nvSpPr>
      <dsp:spPr>
        <a:xfrm>
          <a:off x="2114936" y="725973"/>
          <a:ext cx="2398642" cy="3115886"/>
        </a:xfrm>
        <a:custGeom>
          <a:avLst/>
          <a:gdLst/>
          <a:ahLst/>
          <a:cxnLst/>
          <a:rect l="0" t="0" r="0" b="0"/>
          <a:pathLst>
            <a:path>
              <a:moveTo>
                <a:pt x="2398642" y="0"/>
              </a:moveTo>
              <a:lnTo>
                <a:pt x="2398642" y="2708184"/>
              </a:lnTo>
              <a:lnTo>
                <a:pt x="0" y="2708184"/>
              </a:lnTo>
              <a:lnTo>
                <a:pt x="0" y="31158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72DEE-6029-410E-ACC2-E47A22C71157}">
      <dsp:nvSpPr>
        <dsp:cNvPr id="0" name=""/>
        <dsp:cNvSpPr/>
      </dsp:nvSpPr>
      <dsp:spPr>
        <a:xfrm>
          <a:off x="4513578" y="725973"/>
          <a:ext cx="537699" cy="3115886"/>
        </a:xfrm>
        <a:custGeom>
          <a:avLst/>
          <a:gdLst/>
          <a:ahLst/>
          <a:cxnLst/>
          <a:rect l="0" t="0" r="0" b="0"/>
          <a:pathLst>
            <a:path>
              <a:moveTo>
                <a:pt x="0" y="0"/>
              </a:moveTo>
              <a:lnTo>
                <a:pt x="0" y="2708184"/>
              </a:lnTo>
              <a:lnTo>
                <a:pt x="537699" y="2708184"/>
              </a:lnTo>
              <a:lnTo>
                <a:pt x="537699" y="31158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70A5BB-2510-477E-825B-845CAADDA319}">
      <dsp:nvSpPr>
        <dsp:cNvPr id="0" name=""/>
        <dsp:cNvSpPr/>
      </dsp:nvSpPr>
      <dsp:spPr>
        <a:xfrm>
          <a:off x="4513578" y="725973"/>
          <a:ext cx="3494698" cy="3115886"/>
        </a:xfrm>
        <a:custGeom>
          <a:avLst/>
          <a:gdLst/>
          <a:ahLst/>
          <a:cxnLst/>
          <a:rect l="0" t="0" r="0" b="0"/>
          <a:pathLst>
            <a:path>
              <a:moveTo>
                <a:pt x="0" y="0"/>
              </a:moveTo>
              <a:lnTo>
                <a:pt x="0" y="2708184"/>
              </a:lnTo>
              <a:lnTo>
                <a:pt x="3494698" y="2708184"/>
              </a:lnTo>
              <a:lnTo>
                <a:pt x="3494698" y="31158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2EA78-E02B-4088-8437-4389C8F262A5}">
      <dsp:nvSpPr>
        <dsp:cNvPr id="0" name=""/>
        <dsp:cNvSpPr/>
      </dsp:nvSpPr>
      <dsp:spPr>
        <a:xfrm>
          <a:off x="3588873" y="2497"/>
          <a:ext cx="1849410" cy="723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2400"/>
            </a:lnSpc>
            <a:spcBef>
              <a:spcPct val="0"/>
            </a:spcBef>
            <a:spcAft>
              <a:spcPts val="0"/>
            </a:spcAft>
          </a:pPr>
          <a:r>
            <a:rPr lang="zh-CN" altLang="en-US" sz="1800" b="1" kern="1200" dirty="0" smtClean="0">
              <a:solidFill>
                <a:srgbClr val="C00000"/>
              </a:solidFill>
              <a:effectLst/>
              <a:latin typeface="微软雅黑 Light" panose="020B0502040204020203" pitchFamily="34" charset="-122"/>
              <a:ea typeface="微软雅黑 Light" panose="020B0502040204020203" pitchFamily="34" charset="-122"/>
            </a:rPr>
            <a:t>主管副所长</a:t>
          </a:r>
          <a:endParaRPr lang="zh-CN" altLang="en-US" sz="1800" kern="1200" dirty="0" smtClean="0">
            <a:solidFill>
              <a:srgbClr val="C00000"/>
            </a:solidFill>
            <a:latin typeface="微软雅黑 Light" panose="020B0502040204020203" pitchFamily="34" charset="-122"/>
            <a:ea typeface="微软雅黑 Light" panose="020B0502040204020203" pitchFamily="34" charset="-122"/>
          </a:endParaRPr>
        </a:p>
        <a:p>
          <a:pPr lvl="0" algn="ctr" defTabSz="800100">
            <a:lnSpc>
              <a:spcPts val="2400"/>
            </a:lnSpc>
            <a:spcBef>
              <a:spcPct val="0"/>
            </a:spcBef>
            <a:spcAft>
              <a:spcPts val="0"/>
            </a:spcAft>
          </a:pPr>
          <a:r>
            <a:rPr lang="zh-CN" altLang="en-US" sz="1800" b="1" kern="1200" dirty="0" smtClean="0">
              <a:solidFill>
                <a:srgbClr val="006600"/>
              </a:solidFill>
              <a:effectLst/>
              <a:latin typeface="微软雅黑" panose="020B0503020204020204" pitchFamily="34" charset="-122"/>
              <a:ea typeface="微软雅黑" panose="020B0503020204020204" pitchFamily="34" charset="-122"/>
            </a:rPr>
            <a:t>黄政仁</a:t>
          </a:r>
          <a:endParaRPr lang="zh-CN" altLang="en-US" sz="1800" kern="1200" dirty="0">
            <a:latin typeface="微软雅黑" panose="020B0503020204020204" pitchFamily="34" charset="-122"/>
            <a:ea typeface="微软雅黑" panose="020B0503020204020204" pitchFamily="34" charset="-122"/>
          </a:endParaRPr>
        </a:p>
      </dsp:txBody>
      <dsp:txXfrm>
        <a:off x="3588873" y="2497"/>
        <a:ext cx="1849410" cy="723475"/>
      </dsp:txXfrm>
    </dsp:sp>
    <dsp:sp modelId="{D7717090-3F8D-4D6C-9B73-56CCBC9F2BBC}">
      <dsp:nvSpPr>
        <dsp:cNvPr id="0" name=""/>
        <dsp:cNvSpPr/>
      </dsp:nvSpPr>
      <dsp:spPr>
        <a:xfrm>
          <a:off x="7231587" y="3841859"/>
          <a:ext cx="1553380" cy="9092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800"/>
            </a:lnSpc>
            <a:spcBef>
              <a:spcPct val="0"/>
            </a:spcBef>
            <a:spcAft>
              <a:spcPts val="0"/>
            </a:spcAft>
          </a:pPr>
          <a:r>
            <a:rPr lang="zh-CN" altLang="en-US" sz="1400" b="0" kern="1200" dirty="0" smtClean="0">
              <a:solidFill>
                <a:srgbClr val="006600"/>
              </a:solidFill>
              <a:effectLst/>
              <a:latin typeface="微软雅黑" panose="020B0503020204020204" pitchFamily="34" charset="-122"/>
              <a:ea typeface="微软雅黑" panose="020B0503020204020204" pitchFamily="34" charset="-122"/>
            </a:rPr>
            <a:t>嘉定园区教学、管理、奖助学金</a:t>
          </a:r>
          <a:endParaRPr lang="zh-CN" altLang="en-US" sz="1400" b="0" kern="1200" dirty="0" smtClean="0">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ts val="0"/>
            </a:spcAft>
          </a:pPr>
          <a:r>
            <a:rPr lang="zh-CN" altLang="en-US" sz="1400" b="1" kern="1200" dirty="0" smtClean="0">
              <a:solidFill>
                <a:srgbClr val="006600"/>
              </a:solidFill>
              <a:effectLst/>
              <a:latin typeface="微软雅黑" panose="020B0503020204020204" pitchFamily="34" charset="-122"/>
              <a:ea typeface="微软雅黑" panose="020B0503020204020204" pitchFamily="34" charset="-122"/>
            </a:rPr>
            <a:t>张培帅</a:t>
          </a:r>
          <a:r>
            <a:rPr lang="en-US" altLang="zh-CN" sz="1400" b="1" kern="1200" dirty="0" smtClean="0">
              <a:solidFill>
                <a:srgbClr val="006600"/>
              </a:solidFill>
              <a:effectLst/>
              <a:ea typeface="楷体_GB2312" pitchFamily="49" charset="-122"/>
            </a:rPr>
            <a:t>(69987746)</a:t>
          </a:r>
          <a:endParaRPr lang="zh-CN" altLang="en-US" sz="1400" kern="1200" dirty="0"/>
        </a:p>
      </dsp:txBody>
      <dsp:txXfrm>
        <a:off x="7231587" y="3841859"/>
        <a:ext cx="1553380" cy="909290"/>
      </dsp:txXfrm>
    </dsp:sp>
    <dsp:sp modelId="{BE907006-9EFE-4B51-8830-9C0904A243E9}">
      <dsp:nvSpPr>
        <dsp:cNvPr id="0" name=""/>
        <dsp:cNvSpPr/>
      </dsp:nvSpPr>
      <dsp:spPr>
        <a:xfrm>
          <a:off x="4207181" y="3841859"/>
          <a:ext cx="1688193" cy="9092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800"/>
            </a:lnSpc>
            <a:spcBef>
              <a:spcPct val="0"/>
            </a:spcBef>
            <a:spcAft>
              <a:spcPts val="0"/>
            </a:spcAft>
          </a:pPr>
          <a:r>
            <a:rPr lang="zh-CN" altLang="en-US" sz="1400" b="0" kern="1200" dirty="0" smtClean="0">
              <a:solidFill>
                <a:srgbClr val="006600"/>
              </a:solidFill>
              <a:effectLst/>
              <a:latin typeface="微软雅黑" panose="020B0503020204020204" pitchFamily="34" charset="-122"/>
              <a:ea typeface="微软雅黑" panose="020B0503020204020204" pitchFamily="34" charset="-122"/>
            </a:rPr>
            <a:t>论文答辩、学位、评优、就业指导</a:t>
          </a:r>
          <a:endParaRPr lang="en-US" altLang="zh-CN" sz="1400" b="0" kern="1200" dirty="0" smtClean="0">
            <a:solidFill>
              <a:srgbClr val="006600"/>
            </a:solidFill>
            <a:effectLst/>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ts val="0"/>
            </a:spcAft>
          </a:pPr>
          <a:r>
            <a:rPr lang="zh-CN" altLang="en-US" sz="1400" b="1" kern="1200" dirty="0" smtClean="0">
              <a:solidFill>
                <a:srgbClr val="006600"/>
              </a:solidFill>
              <a:effectLst/>
              <a:latin typeface="微软雅黑" panose="020B0503020204020204" pitchFamily="34" charset="-122"/>
              <a:ea typeface="微软雅黑" panose="020B0503020204020204" pitchFamily="34" charset="-122"/>
            </a:rPr>
            <a:t>陆心红</a:t>
          </a:r>
          <a:r>
            <a:rPr lang="en-US" altLang="zh-CN" sz="1400" b="1" kern="1200" dirty="0" smtClean="0">
              <a:solidFill>
                <a:srgbClr val="006600"/>
              </a:solidFill>
              <a:effectLst/>
              <a:ea typeface="楷体_GB2312" pitchFamily="49" charset="-122"/>
            </a:rPr>
            <a:t>(4819)</a:t>
          </a:r>
          <a:endParaRPr lang="zh-CN" altLang="en-US" sz="1400" kern="1200" dirty="0"/>
        </a:p>
      </dsp:txBody>
      <dsp:txXfrm>
        <a:off x="4207181" y="3841859"/>
        <a:ext cx="1688193" cy="909290"/>
      </dsp:txXfrm>
    </dsp:sp>
    <dsp:sp modelId="{DC1B7680-E494-451A-BAE4-E3179F21F033}">
      <dsp:nvSpPr>
        <dsp:cNvPr id="0" name=""/>
        <dsp:cNvSpPr/>
      </dsp:nvSpPr>
      <dsp:spPr>
        <a:xfrm>
          <a:off x="1354204" y="3841859"/>
          <a:ext cx="1521463" cy="9092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800"/>
            </a:lnSpc>
            <a:spcBef>
              <a:spcPct val="0"/>
            </a:spcBef>
            <a:spcAft>
              <a:spcPts val="0"/>
            </a:spcAft>
          </a:pPr>
          <a:r>
            <a:rPr lang="zh-CN" altLang="en-US" sz="1400" b="0" kern="1200" dirty="0" smtClean="0">
              <a:solidFill>
                <a:srgbClr val="006600"/>
              </a:solidFill>
              <a:effectLst/>
              <a:latin typeface="微软雅黑" panose="020B0503020204020204" pitchFamily="34" charset="-122"/>
              <a:ea typeface="微软雅黑" panose="020B0503020204020204" pitchFamily="34" charset="-122"/>
            </a:rPr>
            <a:t>教学培养考核、学籍医疗、国际交流</a:t>
          </a:r>
          <a:endParaRPr lang="en-US" altLang="zh-CN" sz="1400" b="0" kern="1200" dirty="0" smtClean="0">
            <a:solidFill>
              <a:srgbClr val="006600"/>
            </a:solidFill>
            <a:effectLst/>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ts val="0"/>
            </a:spcAft>
          </a:pPr>
          <a:r>
            <a:rPr lang="zh-CN" altLang="en-US" sz="1400" b="1" kern="1200" dirty="0" smtClean="0">
              <a:solidFill>
                <a:srgbClr val="006600"/>
              </a:solidFill>
              <a:effectLst/>
              <a:latin typeface="微软雅黑" panose="020B0503020204020204" pitchFamily="34" charset="-122"/>
              <a:ea typeface="微软雅黑" panose="020B0503020204020204" pitchFamily="34" charset="-122"/>
            </a:rPr>
            <a:t>赵雪盈</a:t>
          </a:r>
          <a:r>
            <a:rPr lang="en-US" altLang="zh-CN" sz="1400" b="1" kern="1200" dirty="0" smtClean="0">
              <a:solidFill>
                <a:srgbClr val="006600"/>
              </a:solidFill>
              <a:effectLst/>
              <a:ea typeface="楷体_GB2312" pitchFamily="49" charset="-122"/>
            </a:rPr>
            <a:t>(4818)</a:t>
          </a:r>
          <a:endParaRPr lang="zh-CN" altLang="en-US" sz="1400" kern="1200" dirty="0"/>
        </a:p>
      </dsp:txBody>
      <dsp:txXfrm>
        <a:off x="1354204" y="3841859"/>
        <a:ext cx="1521463" cy="909290"/>
      </dsp:txXfrm>
    </dsp:sp>
    <dsp:sp modelId="{7D9F3F54-3068-43FB-8764-11CF8F5EB16D}">
      <dsp:nvSpPr>
        <dsp:cNvPr id="0" name=""/>
        <dsp:cNvSpPr/>
      </dsp:nvSpPr>
      <dsp:spPr>
        <a:xfrm>
          <a:off x="4808191" y="961527"/>
          <a:ext cx="1958480" cy="7547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ts val="2400"/>
            </a:lnSpc>
            <a:spcBef>
              <a:spcPct val="0"/>
            </a:spcBef>
            <a:spcAft>
              <a:spcPts val="0"/>
            </a:spcAft>
          </a:pPr>
          <a:r>
            <a:rPr lang="zh-CN" altLang="en-US" sz="1600" b="1" kern="1200" dirty="0" smtClean="0">
              <a:solidFill>
                <a:srgbClr val="C00000"/>
              </a:solidFill>
              <a:effectLst/>
              <a:latin typeface="微软雅黑 Light" panose="020B0502040204020203" pitchFamily="34" charset="-122"/>
              <a:ea typeface="微软雅黑 Light" panose="020B0502040204020203" pitchFamily="34" charset="-122"/>
            </a:rPr>
            <a:t>主任、总支书记</a:t>
          </a:r>
          <a:endParaRPr lang="en-US" altLang="zh-CN" sz="1600" b="1" kern="1200" dirty="0" smtClean="0">
            <a:solidFill>
              <a:srgbClr val="C00000"/>
            </a:solidFill>
            <a:effectLst/>
            <a:latin typeface="微软雅黑 Light" panose="020B0502040204020203" pitchFamily="34" charset="-122"/>
            <a:ea typeface="微软雅黑 Light" panose="020B0502040204020203" pitchFamily="34" charset="-122"/>
          </a:endParaRPr>
        </a:p>
        <a:p>
          <a:pPr lvl="0" algn="ctr" defTabSz="711200">
            <a:lnSpc>
              <a:spcPts val="2400"/>
            </a:lnSpc>
            <a:spcBef>
              <a:spcPct val="0"/>
            </a:spcBef>
            <a:spcAft>
              <a:spcPts val="0"/>
            </a:spcAft>
          </a:pPr>
          <a:r>
            <a:rPr lang="zh-CN" altLang="en-US" sz="1600" b="1" kern="1200" dirty="0" smtClean="0">
              <a:solidFill>
                <a:srgbClr val="006600"/>
              </a:solidFill>
              <a:effectLst/>
              <a:latin typeface="微软雅黑" panose="020B0503020204020204" pitchFamily="34" charset="-122"/>
              <a:ea typeface="微软雅黑" panose="020B0503020204020204" pitchFamily="34" charset="-122"/>
            </a:rPr>
            <a:t>周智为</a:t>
          </a:r>
          <a:r>
            <a:rPr lang="en-US" altLang="zh-CN" sz="1600" b="1" kern="1200" dirty="0" smtClean="0">
              <a:solidFill>
                <a:srgbClr val="006600"/>
              </a:solidFill>
              <a:effectLst/>
              <a:ea typeface="楷体_GB2312" pitchFamily="49" charset="-122"/>
            </a:rPr>
            <a:t>(4816)</a:t>
          </a:r>
          <a:endParaRPr lang="zh-CN" altLang="en-US" sz="1600" kern="1200" dirty="0"/>
        </a:p>
      </dsp:txBody>
      <dsp:txXfrm>
        <a:off x="4808191" y="961527"/>
        <a:ext cx="1958480" cy="754790"/>
      </dsp:txXfrm>
    </dsp:sp>
    <dsp:sp modelId="{3D771DE2-05AD-4EE0-839A-C664DAD1451E}">
      <dsp:nvSpPr>
        <dsp:cNvPr id="0" name=""/>
        <dsp:cNvSpPr/>
      </dsp:nvSpPr>
      <dsp:spPr>
        <a:xfrm>
          <a:off x="4824519" y="1825630"/>
          <a:ext cx="1939803" cy="1480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800"/>
            </a:lnSpc>
            <a:spcBef>
              <a:spcPct val="0"/>
            </a:spcBef>
            <a:spcAft>
              <a:spcPts val="0"/>
            </a:spcAft>
          </a:pPr>
          <a:r>
            <a:rPr lang="zh-CN" altLang="en-US" sz="1400" b="0" kern="1200" dirty="0" smtClean="0">
              <a:solidFill>
                <a:srgbClr val="C00000"/>
              </a:solidFill>
              <a:effectLst/>
              <a:latin typeface="微软雅黑" panose="020B0503020204020204" pitchFamily="34" charset="-122"/>
              <a:ea typeface="微软雅黑" panose="020B0503020204020204" pitchFamily="34" charset="-122"/>
            </a:rPr>
            <a:t>副主任、总支副书记</a:t>
          </a:r>
          <a:endParaRPr lang="zh-CN" altLang="en-US" sz="1400" b="0" kern="1200" dirty="0" smtClean="0">
            <a:latin typeface="微软雅黑" panose="020B0503020204020204" pitchFamily="34" charset="-122"/>
            <a:ea typeface="微软雅黑" panose="020B0503020204020204" pitchFamily="34" charset="-122"/>
          </a:endParaRPr>
        </a:p>
        <a:p>
          <a:pPr lvl="0" algn="ctr" defTabSz="622300">
            <a:lnSpc>
              <a:spcPts val="1800"/>
            </a:lnSpc>
            <a:spcBef>
              <a:spcPct val="0"/>
            </a:spcBef>
            <a:spcAft>
              <a:spcPts val="300"/>
            </a:spcAft>
          </a:pPr>
          <a:r>
            <a:rPr lang="zh-CN" altLang="en-US" sz="1400" b="0" kern="1200" dirty="0" smtClean="0">
              <a:solidFill>
                <a:srgbClr val="006600"/>
              </a:solidFill>
              <a:effectLst/>
              <a:latin typeface="微软雅黑" panose="020B0503020204020204" pitchFamily="34" charset="-122"/>
              <a:ea typeface="微软雅黑" panose="020B0503020204020204" pitchFamily="34" charset="-122"/>
            </a:rPr>
            <a:t>分管培养，负责招生、导师遴选、学科建设、博士后管理、总支、学生会工作。</a:t>
          </a:r>
          <a:endParaRPr lang="en-US" altLang="zh-CN" sz="1400" b="0" kern="1200" dirty="0" smtClean="0">
            <a:solidFill>
              <a:srgbClr val="006600"/>
            </a:solidFill>
            <a:effectLst/>
            <a:latin typeface="微软雅黑" panose="020B0503020204020204" pitchFamily="34" charset="-122"/>
            <a:ea typeface="微软雅黑" panose="020B0503020204020204" pitchFamily="34" charset="-122"/>
          </a:endParaRPr>
        </a:p>
        <a:p>
          <a:pPr lvl="0" algn="ctr" defTabSz="622300">
            <a:lnSpc>
              <a:spcPts val="1800"/>
            </a:lnSpc>
            <a:spcBef>
              <a:spcPct val="0"/>
            </a:spcBef>
            <a:spcAft>
              <a:spcPts val="300"/>
            </a:spcAft>
          </a:pPr>
          <a:r>
            <a:rPr lang="zh-CN" altLang="en-US" sz="1400" b="1" kern="1200" dirty="0" smtClean="0">
              <a:solidFill>
                <a:srgbClr val="006600"/>
              </a:solidFill>
              <a:effectLst/>
              <a:latin typeface="微软雅黑" panose="020B0503020204020204" pitchFamily="34" charset="-122"/>
              <a:ea typeface="微软雅黑" panose="020B0503020204020204" pitchFamily="34" charset="-122"/>
            </a:rPr>
            <a:t>陆彩飞</a:t>
          </a:r>
          <a:r>
            <a:rPr lang="en-US" altLang="zh-CN" sz="1400" b="1" kern="1200" dirty="0" smtClean="0">
              <a:solidFill>
                <a:srgbClr val="006600"/>
              </a:solidFill>
              <a:effectLst/>
              <a:ea typeface="楷体_GB2312" pitchFamily="49" charset="-122"/>
            </a:rPr>
            <a:t>(4823)</a:t>
          </a:r>
          <a:endParaRPr lang="zh-CN" altLang="en-US" sz="1400" kern="1200" dirty="0"/>
        </a:p>
      </dsp:txBody>
      <dsp:txXfrm>
        <a:off x="4824519" y="1825630"/>
        <a:ext cx="1939803" cy="14804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eaLnBrk="1" hangingPunct="1">
              <a:defRPr sz="1200">
                <a:effectLst/>
                <a:latin typeface="Arial" charset="0"/>
                <a:ea typeface="宋体" pitchFamily="2" charset="-122"/>
              </a:defRPr>
            </a:lvl1pPr>
          </a:lstStyle>
          <a:p>
            <a:pPr>
              <a:defRPr/>
            </a:pPr>
            <a:endParaRPr lang="en-US" altLang="zh-CN" dirty="0">
              <a:ea typeface="微软雅黑" panose="020B0503020204020204" pitchFamily="34" charset="-122"/>
            </a:endParaRPr>
          </a:p>
        </p:txBody>
      </p:sp>
      <p:sp>
        <p:nvSpPr>
          <p:cNvPr id="325635"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eaLnBrk="1" hangingPunct="1">
              <a:defRPr sz="1200">
                <a:effectLst/>
                <a:latin typeface="Arial" charset="0"/>
                <a:ea typeface="宋体" pitchFamily="2" charset="-122"/>
              </a:defRPr>
            </a:lvl1pPr>
          </a:lstStyle>
          <a:p>
            <a:pPr>
              <a:defRPr/>
            </a:pPr>
            <a:endParaRPr lang="en-US" altLang="zh-CN" dirty="0">
              <a:ea typeface="微软雅黑" panose="020B0503020204020204" pitchFamily="34" charset="-122"/>
            </a:endParaRPr>
          </a:p>
        </p:txBody>
      </p:sp>
      <p:sp>
        <p:nvSpPr>
          <p:cNvPr id="325636"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eaLnBrk="1" hangingPunct="1">
              <a:defRPr sz="1200">
                <a:effectLst/>
                <a:latin typeface="Arial" charset="0"/>
                <a:ea typeface="宋体" pitchFamily="2" charset="-122"/>
              </a:defRPr>
            </a:lvl1pPr>
          </a:lstStyle>
          <a:p>
            <a:pPr>
              <a:defRPr/>
            </a:pPr>
            <a:endParaRPr lang="en-US" altLang="zh-CN" dirty="0">
              <a:ea typeface="微软雅黑" panose="020B0503020204020204" pitchFamily="34" charset="-122"/>
            </a:endParaRPr>
          </a:p>
        </p:txBody>
      </p:sp>
      <p:sp>
        <p:nvSpPr>
          <p:cNvPr id="325637" name="Rectangle 5"/>
          <p:cNvSpPr>
            <a:spLocks noGrp="1" noChangeArrowheads="1"/>
          </p:cNvSpPr>
          <p:nvPr>
            <p:ph type="sldNum" sz="quarter" idx="3"/>
          </p:nvPr>
        </p:nvSpPr>
        <p:spPr bwMode="auto">
          <a:xfrm>
            <a:off x="3851275" y="9429750"/>
            <a:ext cx="2944813"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eaLnBrk="1" hangingPunct="1">
              <a:defRPr sz="1200">
                <a:effectLst/>
              </a:defRPr>
            </a:lvl1pPr>
          </a:lstStyle>
          <a:p>
            <a:pPr>
              <a:defRPr/>
            </a:pPr>
            <a:fld id="{AE8AE96C-38EA-46F1-90E3-9533D8460294}" type="slidenum">
              <a:rPr lang="en-US" altLang="zh-CN">
                <a:ea typeface="微软雅黑" panose="020B0503020204020204" pitchFamily="34" charset="-122"/>
              </a:rPr>
              <a:pPr>
                <a:defRPr/>
              </a:pPr>
              <a:t>‹#›</a:t>
            </a:fld>
            <a:endParaRPr lang="en-US" altLang="zh-CN" dirty="0">
              <a:ea typeface="微软雅黑" panose="020B0503020204020204" pitchFamily="34" charset="-122"/>
            </a:endParaRPr>
          </a:p>
        </p:txBody>
      </p:sp>
    </p:spTree>
    <p:extLst>
      <p:ext uri="{BB962C8B-B14F-4D97-AF65-F5344CB8AC3E}">
        <p14:creationId xmlns:p14="http://schemas.microsoft.com/office/powerpoint/2010/main" val="80161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eaLnBrk="1" hangingPunct="1">
              <a:defRPr sz="1200">
                <a:effectLst/>
                <a:latin typeface="Arial" charset="0"/>
                <a:ea typeface="微软雅黑" panose="020B0503020204020204" pitchFamily="34" charset="-122"/>
              </a:defRPr>
            </a:lvl1pPr>
          </a:lstStyle>
          <a:p>
            <a:pPr>
              <a:defRPr/>
            </a:pPr>
            <a:endParaRPr lang="en-US" altLang="zh-CN" dirty="0"/>
          </a:p>
        </p:txBody>
      </p:sp>
      <p:sp>
        <p:nvSpPr>
          <p:cNvPr id="148483"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eaLnBrk="1" hangingPunct="1">
              <a:defRPr sz="1200">
                <a:effectLst/>
                <a:latin typeface="Arial" charset="0"/>
                <a:ea typeface="微软雅黑" panose="020B0503020204020204" pitchFamily="34" charset="-122"/>
              </a:defRPr>
            </a:lvl1pPr>
          </a:lstStyle>
          <a:p>
            <a:pPr>
              <a:defRPr/>
            </a:pPr>
            <a:endParaRPr lang="en-US" altLang="zh-CN" dirty="0"/>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5"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148486"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eaLnBrk="1" hangingPunct="1">
              <a:defRPr sz="1200">
                <a:effectLst/>
                <a:latin typeface="Arial" charset="0"/>
                <a:ea typeface="微软雅黑" panose="020B0503020204020204" pitchFamily="34" charset="-122"/>
              </a:defRPr>
            </a:lvl1pPr>
          </a:lstStyle>
          <a:p>
            <a:pPr>
              <a:defRPr/>
            </a:pPr>
            <a:endParaRPr lang="en-US" altLang="zh-CN" dirty="0"/>
          </a:p>
        </p:txBody>
      </p:sp>
      <p:sp>
        <p:nvSpPr>
          <p:cNvPr id="148487" name="Rectangle 7"/>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eaLnBrk="1" hangingPunct="1">
              <a:defRPr sz="1200">
                <a:effectLst/>
                <a:ea typeface="微软雅黑" panose="020B0503020204020204" pitchFamily="34" charset="-122"/>
              </a:defRPr>
            </a:lvl1pPr>
          </a:lstStyle>
          <a:p>
            <a:pPr>
              <a:defRPr/>
            </a:pPr>
            <a:fld id="{A442BA9D-E25D-4D34-90FD-97F1CD3564B8}" type="slidenum">
              <a:rPr lang="en-US" altLang="zh-CN" smtClean="0"/>
              <a:pPr>
                <a:defRPr/>
              </a:pPr>
              <a:t>‹#›</a:t>
            </a:fld>
            <a:endParaRPr lang="en-US" altLang="zh-CN" dirty="0"/>
          </a:p>
        </p:txBody>
      </p:sp>
    </p:spTree>
    <p:extLst>
      <p:ext uri="{BB962C8B-B14F-4D97-AF65-F5344CB8AC3E}">
        <p14:creationId xmlns:p14="http://schemas.microsoft.com/office/powerpoint/2010/main" val="714973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a:ln/>
        </p:spPr>
      </p:sp>
      <p:sp>
        <p:nvSpPr>
          <p:cNvPr id="122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1800" smtClean="0">
                <a:latin typeface="Arial" panose="020B0604020202020204" pitchFamily="34" charset="0"/>
              </a:rPr>
              <a:t>作为中国科学院大学的校长，我热诚地欢迎大家对“国科大”的关注！</a:t>
            </a:r>
          </a:p>
          <a:p>
            <a:r>
              <a:rPr lang="zh-CN" altLang="en-US" sz="1800" smtClean="0">
                <a:latin typeface="Arial" panose="020B0604020202020204" pitchFamily="34" charset="0"/>
              </a:rPr>
              <a:t>      中科院走过了六十三年的壮丽历程，国科大跨过了三十四载的春秋岁月。中科院始终坚持“创新科技、服务国家、造福人民”，践行出成果、出人才、出思想“三位一体”，创立了充分发挥科研优势的高层次人才培养体制模式，由此孕育出了国科大这所研究生培养规模最大的高等学校。国科大高扬“科教融合、育人为本、协同创新、服务国家”的旗帜，致力于开创全新的中科院研究生教育事业。科教融合，是国科大的发展之基；育人为本，是国科大的核心理念；协同创新，是国科大的鲜明特色；服务国家，是国科大的神圣使命。</a:t>
            </a:r>
          </a:p>
          <a:p>
            <a:r>
              <a:rPr lang="zh-CN" altLang="en-US" sz="1800" smtClean="0">
                <a:latin typeface="Arial" panose="020B0604020202020204" pitchFamily="34" charset="0"/>
              </a:rPr>
              <a:t>        国科大是求知的殿堂。她依托遍布神州大地的</a:t>
            </a:r>
            <a:r>
              <a:rPr lang="en-US" altLang="zh-CN" sz="1800" smtClean="0">
                <a:latin typeface="Arial" panose="020B0604020202020204" pitchFamily="34" charset="0"/>
              </a:rPr>
              <a:t>110</a:t>
            </a:r>
            <a:r>
              <a:rPr lang="zh-CN" altLang="en-US" sz="1800" smtClean="0">
                <a:latin typeface="Arial" panose="020B0604020202020204" pitchFamily="34" charset="0"/>
              </a:rPr>
              <a:t>多家中科院研究院所，在祖国壮美山河间延展出空间跨度广阔的大校园；</a:t>
            </a:r>
            <a:r>
              <a:rPr lang="en-US" altLang="zh-CN" sz="1800" smtClean="0">
                <a:latin typeface="Arial" panose="020B0604020202020204" pitchFamily="34" charset="0"/>
              </a:rPr>
              <a:t>330</a:t>
            </a:r>
            <a:r>
              <a:rPr lang="zh-CN" altLang="en-US" sz="1800" smtClean="0">
                <a:latin typeface="Arial" panose="020B0604020202020204" pitchFamily="34" charset="0"/>
              </a:rPr>
              <a:t>名院士领衔科教实践、</a:t>
            </a:r>
            <a:r>
              <a:rPr lang="en-US" altLang="zh-CN" sz="1800" smtClean="0">
                <a:latin typeface="Arial" panose="020B0604020202020204" pitchFamily="34" charset="0"/>
              </a:rPr>
              <a:t>5</a:t>
            </a:r>
            <a:r>
              <a:rPr lang="zh-CN" altLang="en-US" sz="1800" smtClean="0">
                <a:latin typeface="Arial" panose="020B0604020202020204" pitchFamily="34" charset="0"/>
              </a:rPr>
              <a:t>千多名教授或研究员的授课队伍、</a:t>
            </a:r>
            <a:r>
              <a:rPr lang="en-US" altLang="zh-CN" sz="1800" smtClean="0">
                <a:latin typeface="Arial" panose="020B0604020202020204" pitchFamily="34" charset="0"/>
              </a:rPr>
              <a:t>1</a:t>
            </a:r>
            <a:r>
              <a:rPr lang="zh-CN" altLang="en-US" sz="1800" smtClean="0">
                <a:latin typeface="Arial" panose="020B0604020202020204" pitchFamily="34" charset="0"/>
              </a:rPr>
              <a:t>万余名科研专家的导师队伍，构成了规模宏大的高水平教师阵容；</a:t>
            </a:r>
            <a:r>
              <a:rPr lang="en-US" altLang="zh-CN" sz="1800" smtClean="0">
                <a:latin typeface="Arial" panose="020B0604020202020204" pitchFamily="34" charset="0"/>
              </a:rPr>
              <a:t>200</a:t>
            </a:r>
            <a:r>
              <a:rPr lang="zh-CN" altLang="en-US" sz="1800" smtClean="0">
                <a:latin typeface="Arial" panose="020B0604020202020204" pitchFamily="34" charset="0"/>
              </a:rPr>
              <a:t>余个国家和院级重点实验室，提供了丰富完善的研究设施和实验场所。中科院“唯实、求真、协力、创新”，国科大“博学笃志、格物明德”的文化传统，滋养着同学们渴求知识的心灵，激发了同学们报效国家的情怀，一批又一批德才兼备的创新创业人才孕育成长。</a:t>
            </a:r>
          </a:p>
          <a:p>
            <a:r>
              <a:rPr lang="zh-CN" altLang="en-US" sz="1800" smtClean="0">
                <a:latin typeface="Arial" panose="020B0604020202020204" pitchFamily="34" charset="0"/>
              </a:rPr>
              <a:t>       国科大是科学的圣地。她的学生培养，植根于强大的中科院研究所群体，学习研究方向包罗自然科学和社会科学的广阔领域；不同学科之间的交叉、融合与互补，聚合衍生了丰富的知识创新点；面向国家战略需求、面向世界科技前沿的大科学工程、服务社会各行业进步发展的丰富科研项目，为勇于探索未知的莘莘学子开辟了创新创造的无限空间；国内外科学大家荟萃，科学前沿思想交汇、碰撞，为有志于从事科学研究的青年才俊提供了成长成才的坚实基础和保障。</a:t>
            </a:r>
          </a:p>
          <a:p>
            <a:r>
              <a:rPr lang="zh-CN" altLang="en-US" sz="1800" smtClean="0">
                <a:latin typeface="Arial" panose="020B0604020202020204" pitchFamily="34" charset="0"/>
              </a:rPr>
              <a:t>       国科大是自由的沃土。她崇尚实事求是、科学民主，尊重学术自由，恪守科研道德，鼓励自主创新，保护建设性和创造性的思维，在引导全面发展的同时尊重个性发展，每一个置身其中的人都能感受到自由的环境、自励的氛围、自尊的荣耀、自得的价值，都能收获潜心创造的乐趣、攻坚克难的幸福，都能尽享学研交融、物我两忘、学养升华、成果频出的快慰。</a:t>
            </a:r>
          </a:p>
          <a:p>
            <a:r>
              <a:rPr lang="zh-CN" altLang="en-US" sz="1800" smtClean="0">
                <a:latin typeface="Arial" panose="020B0604020202020204" pitchFamily="34" charset="0"/>
              </a:rPr>
              <a:t>       国家正处于实施创新驱动发展战略的崭新阶段，中科院已踏上“创新</a:t>
            </a:r>
            <a:r>
              <a:rPr lang="en-US" altLang="zh-CN" sz="1800" smtClean="0">
                <a:latin typeface="Arial" panose="020B0604020202020204" pitchFamily="34" charset="0"/>
              </a:rPr>
              <a:t>2020”</a:t>
            </a:r>
            <a:r>
              <a:rPr lang="zh-CN" altLang="en-US" sz="1800" smtClean="0">
                <a:latin typeface="Arial" panose="020B0604020202020204" pitchFamily="34" charset="0"/>
              </a:rPr>
              <a:t>重点跨越新征程，随着国科大的建设发展，中国科学院研究生教育事业也将迎来更加广阔的发展空间。站在这个新的更高的起点上，国科大全体师生必将团结一心、不懈奋斗，投身科教融合、育人为本的伟大实践，书写协同创新、服务国家的壮美篇章！</a:t>
            </a:r>
          </a:p>
        </p:txBody>
      </p:sp>
      <p:sp>
        <p:nvSpPr>
          <p:cNvPr id="1229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宋体" panose="02010600030101010101" pitchFamily="2" charset="-122"/>
              </a:defRPr>
            </a:lvl1pPr>
            <a:lvl2pPr marL="742950" indent="-285750" defTabSz="942975">
              <a:defRPr>
                <a:solidFill>
                  <a:schemeClr val="tx1"/>
                </a:solidFill>
                <a:latin typeface="Arial" panose="020B0604020202020204" pitchFamily="34" charset="0"/>
                <a:ea typeface="宋体" panose="02010600030101010101" pitchFamily="2" charset="-122"/>
              </a:defRPr>
            </a:lvl2pPr>
            <a:lvl3pPr marL="1143000" indent="-228600" defTabSz="942975">
              <a:defRPr>
                <a:solidFill>
                  <a:schemeClr val="tx1"/>
                </a:solidFill>
                <a:latin typeface="Arial" panose="020B0604020202020204" pitchFamily="34" charset="0"/>
                <a:ea typeface="宋体" panose="02010600030101010101" pitchFamily="2" charset="-122"/>
              </a:defRPr>
            </a:lvl3pPr>
            <a:lvl4pPr marL="1600200" indent="-228600" defTabSz="942975">
              <a:defRPr>
                <a:solidFill>
                  <a:schemeClr val="tx1"/>
                </a:solidFill>
                <a:latin typeface="Arial" panose="020B0604020202020204" pitchFamily="34" charset="0"/>
                <a:ea typeface="宋体" panose="02010600030101010101" pitchFamily="2" charset="-122"/>
              </a:defRPr>
            </a:lvl4pPr>
            <a:lvl5pPr marL="2057400" indent="-228600" defTabSz="942975">
              <a:defRPr>
                <a:solidFill>
                  <a:schemeClr val="tx1"/>
                </a:solidFill>
                <a:latin typeface="Arial" panose="020B0604020202020204" pitchFamily="34" charset="0"/>
                <a:ea typeface="宋体" panose="02010600030101010101" pitchFamily="2" charset="-122"/>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B2FBFBF-4B49-4344-A8D2-22161640C940}" type="slidenum">
              <a:rPr lang="en-US" altLang="zh-CN" smtClean="0">
                <a:ea typeface="微软雅黑" panose="020B0503020204020204" pitchFamily="34" charset="-122"/>
              </a:rPr>
              <a:pPr/>
              <a:t>7</a:t>
            </a:fld>
            <a:endParaRPr lang="en-US" altLang="zh-CN" dirty="0" smtClean="0">
              <a:ea typeface="微软雅黑" panose="020B0503020204020204" pitchFamily="34" charset="-122"/>
            </a:endParaRPr>
          </a:p>
        </p:txBody>
      </p:sp>
    </p:spTree>
    <p:extLst>
      <p:ext uri="{BB962C8B-B14F-4D97-AF65-F5344CB8AC3E}">
        <p14:creationId xmlns:p14="http://schemas.microsoft.com/office/powerpoint/2010/main" val="396967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800" dirty="0" smtClean="0">
              <a:latin typeface="Arial" panose="020B0604020202020204" pitchFamily="34" charset="0"/>
            </a:endParaRPr>
          </a:p>
        </p:txBody>
      </p:sp>
      <p:sp>
        <p:nvSpPr>
          <p:cNvPr id="143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宋体" panose="02010600030101010101" pitchFamily="2" charset="-122"/>
              </a:defRPr>
            </a:lvl1pPr>
            <a:lvl2pPr marL="742950" indent="-285750" defTabSz="942975">
              <a:defRPr>
                <a:solidFill>
                  <a:schemeClr val="tx1"/>
                </a:solidFill>
                <a:latin typeface="Arial" panose="020B0604020202020204" pitchFamily="34" charset="0"/>
                <a:ea typeface="宋体" panose="02010600030101010101" pitchFamily="2" charset="-122"/>
              </a:defRPr>
            </a:lvl2pPr>
            <a:lvl3pPr marL="1143000" indent="-228600" defTabSz="942975">
              <a:defRPr>
                <a:solidFill>
                  <a:schemeClr val="tx1"/>
                </a:solidFill>
                <a:latin typeface="Arial" panose="020B0604020202020204" pitchFamily="34" charset="0"/>
                <a:ea typeface="宋体" panose="02010600030101010101" pitchFamily="2" charset="-122"/>
              </a:defRPr>
            </a:lvl3pPr>
            <a:lvl4pPr marL="1600200" indent="-228600" defTabSz="942975">
              <a:defRPr>
                <a:solidFill>
                  <a:schemeClr val="tx1"/>
                </a:solidFill>
                <a:latin typeface="Arial" panose="020B0604020202020204" pitchFamily="34" charset="0"/>
                <a:ea typeface="宋体" panose="02010600030101010101" pitchFamily="2" charset="-122"/>
              </a:defRPr>
            </a:lvl4pPr>
            <a:lvl5pPr marL="2057400" indent="-228600" defTabSz="942975">
              <a:defRPr>
                <a:solidFill>
                  <a:schemeClr val="tx1"/>
                </a:solidFill>
                <a:latin typeface="Arial" panose="020B0604020202020204" pitchFamily="34" charset="0"/>
                <a:ea typeface="宋体" panose="02010600030101010101" pitchFamily="2" charset="-122"/>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256418-D197-480C-9CB9-D7FE8DE403D9}" type="slidenum">
              <a:rPr lang="en-US" altLang="zh-CN" smtClean="0">
                <a:ea typeface="微软雅黑" panose="020B0503020204020204" pitchFamily="34" charset="-122"/>
              </a:rPr>
              <a:pPr/>
              <a:t>8</a:t>
            </a:fld>
            <a:endParaRPr lang="en-US" altLang="zh-CN" dirty="0" smtClean="0">
              <a:ea typeface="微软雅黑" panose="020B0503020204020204" pitchFamily="34" charset="-122"/>
            </a:endParaRPr>
          </a:p>
        </p:txBody>
      </p:sp>
    </p:spTree>
    <p:extLst>
      <p:ext uri="{BB962C8B-B14F-4D97-AF65-F5344CB8AC3E}">
        <p14:creationId xmlns:p14="http://schemas.microsoft.com/office/powerpoint/2010/main" val="234443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p:spPr>
      </p:sp>
      <p:sp>
        <p:nvSpPr>
          <p:cNvPr id="184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184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宋体" panose="02010600030101010101" pitchFamily="2" charset="-122"/>
              </a:defRPr>
            </a:lvl1pPr>
            <a:lvl2pPr marL="742950" indent="-285750" defTabSz="942975">
              <a:defRPr>
                <a:solidFill>
                  <a:schemeClr val="tx1"/>
                </a:solidFill>
                <a:latin typeface="Arial" panose="020B0604020202020204" pitchFamily="34" charset="0"/>
                <a:ea typeface="宋体" panose="02010600030101010101" pitchFamily="2" charset="-122"/>
              </a:defRPr>
            </a:lvl2pPr>
            <a:lvl3pPr marL="1143000" indent="-228600" defTabSz="942975">
              <a:defRPr>
                <a:solidFill>
                  <a:schemeClr val="tx1"/>
                </a:solidFill>
                <a:latin typeface="Arial" panose="020B0604020202020204" pitchFamily="34" charset="0"/>
                <a:ea typeface="宋体" panose="02010600030101010101" pitchFamily="2" charset="-122"/>
              </a:defRPr>
            </a:lvl3pPr>
            <a:lvl4pPr marL="1600200" indent="-228600" defTabSz="942975">
              <a:defRPr>
                <a:solidFill>
                  <a:schemeClr val="tx1"/>
                </a:solidFill>
                <a:latin typeface="Arial" panose="020B0604020202020204" pitchFamily="34" charset="0"/>
                <a:ea typeface="宋体" panose="02010600030101010101" pitchFamily="2" charset="-122"/>
              </a:defRPr>
            </a:lvl4pPr>
            <a:lvl5pPr marL="2057400" indent="-228600" defTabSz="942975">
              <a:defRPr>
                <a:solidFill>
                  <a:schemeClr val="tx1"/>
                </a:solidFill>
                <a:latin typeface="Arial" panose="020B0604020202020204" pitchFamily="34" charset="0"/>
                <a:ea typeface="宋体" panose="02010600030101010101" pitchFamily="2" charset="-122"/>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88C0F0C-A5DA-4D37-88E5-05E81E960F35}" type="slidenum">
              <a:rPr lang="en-US" altLang="zh-CN" smtClean="0">
                <a:ea typeface="微软雅黑" panose="020B0503020204020204" pitchFamily="34" charset="-122"/>
              </a:rPr>
              <a:pPr/>
              <a:t>11</a:t>
            </a:fld>
            <a:endParaRPr lang="en-US" altLang="zh-CN" dirty="0" smtClean="0">
              <a:ea typeface="微软雅黑" panose="020B0503020204020204" pitchFamily="34" charset="-122"/>
            </a:endParaRPr>
          </a:p>
        </p:txBody>
      </p:sp>
    </p:spTree>
    <p:extLst>
      <p:ext uri="{BB962C8B-B14F-4D97-AF65-F5344CB8AC3E}">
        <p14:creationId xmlns:p14="http://schemas.microsoft.com/office/powerpoint/2010/main" val="164585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CA2A7BC-E146-4CE4-83FD-EECD6F4F7A57}" type="slidenum">
              <a:rPr lang="en-US" altLang="zh-CN"/>
              <a:pPr>
                <a:defRPr/>
              </a:pPr>
              <a:t>‹#›</a:t>
            </a:fld>
            <a:endParaRPr lang="en-US" altLang="zh-CN"/>
          </a:p>
        </p:txBody>
      </p:sp>
    </p:spTree>
    <p:extLst>
      <p:ext uri="{BB962C8B-B14F-4D97-AF65-F5344CB8AC3E}">
        <p14:creationId xmlns:p14="http://schemas.microsoft.com/office/powerpoint/2010/main" val="14361844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855A9AB-247F-4975-9AB4-77173BF0B7F7}" type="slidenum">
              <a:rPr lang="en-US" altLang="zh-CN"/>
              <a:pPr>
                <a:defRPr/>
              </a:pPr>
              <a:t>‹#›</a:t>
            </a:fld>
            <a:endParaRPr lang="en-US" altLang="zh-CN"/>
          </a:p>
        </p:txBody>
      </p:sp>
    </p:spTree>
    <p:extLst>
      <p:ext uri="{BB962C8B-B14F-4D97-AF65-F5344CB8AC3E}">
        <p14:creationId xmlns:p14="http://schemas.microsoft.com/office/powerpoint/2010/main" val="42261621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3ACAD55-990C-47CB-9877-0D005C00B78F}" type="slidenum">
              <a:rPr lang="en-US" altLang="zh-CN"/>
              <a:pPr>
                <a:defRPr/>
              </a:pPr>
              <a:t>‹#›</a:t>
            </a:fld>
            <a:endParaRPr lang="en-US" altLang="zh-CN"/>
          </a:p>
        </p:txBody>
      </p:sp>
    </p:spTree>
    <p:extLst>
      <p:ext uri="{BB962C8B-B14F-4D97-AF65-F5344CB8AC3E}">
        <p14:creationId xmlns:p14="http://schemas.microsoft.com/office/powerpoint/2010/main" val="31104319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26B331D-DD5B-452D-AF3D-0CBFD48C999C}" type="slidenum">
              <a:rPr lang="en-US" altLang="zh-CN"/>
              <a:pPr>
                <a:defRPr/>
              </a:pPr>
              <a:t>‹#›</a:t>
            </a:fld>
            <a:endParaRPr lang="en-US" altLang="zh-CN"/>
          </a:p>
        </p:txBody>
      </p:sp>
    </p:spTree>
    <p:extLst>
      <p:ext uri="{BB962C8B-B14F-4D97-AF65-F5344CB8AC3E}">
        <p14:creationId xmlns:p14="http://schemas.microsoft.com/office/powerpoint/2010/main" val="28940796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0823DE0-A4BC-4D5B-838A-EA72553D1C38}" type="slidenum">
              <a:rPr lang="en-US" altLang="zh-CN"/>
              <a:pPr>
                <a:defRPr/>
              </a:pPr>
              <a:t>‹#›</a:t>
            </a:fld>
            <a:endParaRPr lang="en-US" altLang="zh-CN"/>
          </a:p>
        </p:txBody>
      </p:sp>
    </p:spTree>
    <p:extLst>
      <p:ext uri="{BB962C8B-B14F-4D97-AF65-F5344CB8AC3E}">
        <p14:creationId xmlns:p14="http://schemas.microsoft.com/office/powerpoint/2010/main" val="8011715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07BB74B-DD33-4B11-9045-F5B42B097E10}" type="slidenum">
              <a:rPr lang="en-US" altLang="zh-CN"/>
              <a:pPr>
                <a:defRPr/>
              </a:pPr>
              <a:t>‹#›</a:t>
            </a:fld>
            <a:endParaRPr lang="en-US" altLang="zh-CN"/>
          </a:p>
        </p:txBody>
      </p:sp>
    </p:spTree>
    <p:extLst>
      <p:ext uri="{BB962C8B-B14F-4D97-AF65-F5344CB8AC3E}">
        <p14:creationId xmlns:p14="http://schemas.microsoft.com/office/powerpoint/2010/main" val="31534759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996F05D-99B4-47CC-9C2E-5AA8D30DD74D}" type="slidenum">
              <a:rPr lang="en-US" altLang="zh-CN"/>
              <a:pPr>
                <a:defRPr/>
              </a:pPr>
              <a:t>‹#›</a:t>
            </a:fld>
            <a:endParaRPr lang="en-US" altLang="zh-CN"/>
          </a:p>
        </p:txBody>
      </p:sp>
    </p:spTree>
    <p:extLst>
      <p:ext uri="{BB962C8B-B14F-4D97-AF65-F5344CB8AC3E}">
        <p14:creationId xmlns:p14="http://schemas.microsoft.com/office/powerpoint/2010/main" val="35504571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DCCD141D-7561-4228-AAF5-0E168783D61D}" type="slidenum">
              <a:rPr lang="en-US" altLang="zh-CN"/>
              <a:pPr>
                <a:defRPr/>
              </a:pPr>
              <a:t>‹#›</a:t>
            </a:fld>
            <a:endParaRPr lang="en-US" altLang="zh-CN"/>
          </a:p>
        </p:txBody>
      </p:sp>
    </p:spTree>
    <p:extLst>
      <p:ext uri="{BB962C8B-B14F-4D97-AF65-F5344CB8AC3E}">
        <p14:creationId xmlns:p14="http://schemas.microsoft.com/office/powerpoint/2010/main" val="16199498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E22DB74B-96C8-49C8-8B30-FDBFA7968711}" type="slidenum">
              <a:rPr lang="en-US" altLang="zh-CN"/>
              <a:pPr>
                <a:defRPr/>
              </a:pPr>
              <a:t>‹#›</a:t>
            </a:fld>
            <a:endParaRPr lang="en-US" altLang="zh-CN"/>
          </a:p>
        </p:txBody>
      </p:sp>
    </p:spTree>
    <p:extLst>
      <p:ext uri="{BB962C8B-B14F-4D97-AF65-F5344CB8AC3E}">
        <p14:creationId xmlns:p14="http://schemas.microsoft.com/office/powerpoint/2010/main" val="34734408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567A011-9DD8-4CBB-8879-CEFFC2D2E795}" type="slidenum">
              <a:rPr lang="en-US" altLang="zh-CN"/>
              <a:pPr>
                <a:defRPr/>
              </a:pPr>
              <a:t>‹#›</a:t>
            </a:fld>
            <a:endParaRPr lang="en-US" altLang="zh-CN"/>
          </a:p>
        </p:txBody>
      </p:sp>
    </p:spTree>
    <p:extLst>
      <p:ext uri="{BB962C8B-B14F-4D97-AF65-F5344CB8AC3E}">
        <p14:creationId xmlns:p14="http://schemas.microsoft.com/office/powerpoint/2010/main" val="25601651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29D2DEC-56B7-470E-8764-1666132AB626}" type="slidenum">
              <a:rPr lang="en-US" altLang="zh-CN"/>
              <a:pPr>
                <a:defRPr/>
              </a:pPr>
              <a:t>‹#›</a:t>
            </a:fld>
            <a:endParaRPr lang="en-US" altLang="zh-CN"/>
          </a:p>
        </p:txBody>
      </p:sp>
    </p:spTree>
    <p:extLst>
      <p:ext uri="{BB962C8B-B14F-4D97-AF65-F5344CB8AC3E}">
        <p14:creationId xmlns:p14="http://schemas.microsoft.com/office/powerpoint/2010/main" val="24584993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70B4C27-D032-4097-8CA4-5B34E4FDB19E}" type="slidenum">
              <a:rPr lang="en-US" altLang="zh-CN"/>
              <a:pPr>
                <a:defRPr/>
              </a:pPr>
              <a:t>‹#›</a:t>
            </a:fld>
            <a:endParaRPr lang="en-US" altLang="zh-CN"/>
          </a:p>
        </p:txBody>
      </p:sp>
    </p:spTree>
    <p:extLst>
      <p:ext uri="{BB962C8B-B14F-4D97-AF65-F5344CB8AC3E}">
        <p14:creationId xmlns:p14="http://schemas.microsoft.com/office/powerpoint/2010/main" val="13188345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latin typeface="Arial" charset="0"/>
                <a:ea typeface="微软雅黑" panose="020B0503020204020204" pitchFamily="34"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ea typeface="微软雅黑" panose="020B0503020204020204" pitchFamily="34" charset="-122"/>
              </a:defRPr>
            </a:lvl1pPr>
          </a:lstStyle>
          <a:p>
            <a:pPr>
              <a:defRPr/>
            </a:pPr>
            <a:endParaRPr lang="en-US" altLang="zh-CN"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ea typeface="微软雅黑" panose="020B0503020204020204" pitchFamily="34" charset="-122"/>
              </a:defRPr>
            </a:lvl1pPr>
          </a:lstStyle>
          <a:p>
            <a:pPr>
              <a:defRPr/>
            </a:pPr>
            <a:fld id="{3C38756B-B980-4849-B70D-FAE6F783FA11}" type="slidenum">
              <a:rPr lang="en-US" altLang="zh-CN" smtClean="0"/>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13" Type="http://schemas.microsoft.com/office/2007/relationships/hdphoto" Target="../media/hdphoto1.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2.jpeg"/><Relationship Id="rId5" Type="http://schemas.openxmlformats.org/officeDocument/2006/relationships/diagramQuickStyle" Target="../diagrams/quickStyle2.xml"/><Relationship Id="rId10" Type="http://schemas.openxmlformats.org/officeDocument/2006/relationships/image" Target="../media/image11.jpg"/><Relationship Id="rId4" Type="http://schemas.openxmlformats.org/officeDocument/2006/relationships/diagramLayout" Target="../diagrams/layout2.xml"/><Relationship Id="rId9" Type="http://schemas.openxmlformats.org/officeDocument/2006/relationships/image" Target="../media/image8.jpeg"/><Relationship Id="rId1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矩形 1"/>
          <p:cNvSpPr>
            <a:spLocks noChangeArrowheads="1"/>
          </p:cNvSpPr>
          <p:nvPr/>
        </p:nvSpPr>
        <p:spPr bwMode="auto">
          <a:xfrm>
            <a:off x="1143000" y="2286000"/>
            <a:ext cx="6786563" cy="173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zh-CN" altLang="en-US" sz="3600" b="1" dirty="0">
                <a:solidFill>
                  <a:srgbClr val="C00000"/>
                </a:solidFill>
                <a:latin typeface="微软雅黑" panose="020B0503020204020204" pitchFamily="34" charset="-122"/>
                <a:ea typeface="微软雅黑" panose="020B0503020204020204" pitchFamily="34" charset="-122"/>
              </a:rPr>
              <a:t>中国科学院上海硅酸盐研究所</a:t>
            </a:r>
            <a:br>
              <a:rPr lang="zh-CN" altLang="en-US" sz="3600" b="1" dirty="0">
                <a:solidFill>
                  <a:srgbClr val="C00000"/>
                </a:solidFill>
                <a:latin typeface="微软雅黑" panose="020B0503020204020204" pitchFamily="34" charset="-122"/>
                <a:ea typeface="微软雅黑" panose="020B0503020204020204" pitchFamily="34" charset="-122"/>
              </a:rPr>
            </a:br>
            <a:r>
              <a:rPr lang="zh-CN" altLang="en-US" sz="4000" b="1" spc="300"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研究生入所学习</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11188" y="1341438"/>
            <a:ext cx="792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上海硅酸盐所 学位委员会</a:t>
            </a:r>
          </a:p>
        </p:txBody>
      </p:sp>
      <p:sp>
        <p:nvSpPr>
          <p:cNvPr id="17" name="TextBox 16"/>
          <p:cNvSpPr txBox="1"/>
          <p:nvPr/>
        </p:nvSpPr>
        <p:spPr>
          <a:xfrm>
            <a:off x="1692275" y="5373688"/>
            <a:ext cx="2592388" cy="400050"/>
          </a:xfrm>
          <a:prstGeom prst="rect">
            <a:avLst/>
          </a:prstGeom>
          <a:noFill/>
        </p:spPr>
        <p:txBody>
          <a:bodyPr>
            <a:spAutoFit/>
          </a:bodyPr>
          <a:lstStyle/>
          <a:p>
            <a:pPr algn="ctr" eaLnBrk="1" hangingPunct="1">
              <a:defRPr/>
            </a:pPr>
            <a:r>
              <a:rPr lang="zh-CN" altLang="en-US" sz="2000" b="1" dirty="0" smtClean="0">
                <a:solidFill>
                  <a:srgbClr val="0000FF"/>
                </a:solidFill>
                <a:effectLst>
                  <a:outerShdw blurRad="38100" dist="38100" dir="2700000" algn="tl">
                    <a:srgbClr val="000000">
                      <a:alpha val="43137"/>
                    </a:srgbClr>
                  </a:outerShdw>
                </a:effectLst>
                <a:latin typeface="Arial" charset="0"/>
                <a:ea typeface="微软雅黑" panose="020B0503020204020204" pitchFamily="34" charset="-122"/>
              </a:rPr>
              <a:t>主席：</a:t>
            </a:r>
            <a:r>
              <a:rPr lang="zh-CN" altLang="en-US" sz="2000" b="1" dirty="0" smtClean="0">
                <a:solidFill>
                  <a:srgbClr val="C00000"/>
                </a:solidFill>
                <a:effectLst>
                  <a:outerShdw blurRad="38100" dist="38100" dir="2700000" algn="tl">
                    <a:srgbClr val="000000">
                      <a:alpha val="43137"/>
                    </a:srgbClr>
                  </a:outerShdw>
                </a:effectLst>
                <a:latin typeface="Arial" charset="0"/>
                <a:ea typeface="微软雅黑" panose="020B0503020204020204" pitchFamily="34" charset="-122"/>
              </a:rPr>
              <a:t>施剑林</a:t>
            </a:r>
            <a:endParaRPr lang="zh-CN" altLang="en-US" sz="2000" b="1" dirty="0">
              <a:solidFill>
                <a:srgbClr val="C00000"/>
              </a:solidFill>
              <a:effectLst>
                <a:outerShdw blurRad="38100" dist="38100" dir="2700000" algn="tl">
                  <a:srgbClr val="000000">
                    <a:alpha val="43137"/>
                  </a:srgbClr>
                </a:outerShdw>
              </a:effectLst>
              <a:latin typeface="Arial" charset="0"/>
              <a:ea typeface="微软雅黑" panose="020B0503020204020204" pitchFamily="34" charset="-122"/>
            </a:endParaRPr>
          </a:p>
        </p:txBody>
      </p:sp>
      <p:sp>
        <p:nvSpPr>
          <p:cNvPr id="30" name="TextBox 29"/>
          <p:cNvSpPr txBox="1"/>
          <p:nvPr/>
        </p:nvSpPr>
        <p:spPr>
          <a:xfrm>
            <a:off x="5076056" y="5400666"/>
            <a:ext cx="2809875" cy="400050"/>
          </a:xfrm>
          <a:prstGeom prst="rect">
            <a:avLst/>
          </a:prstGeom>
          <a:noFill/>
        </p:spPr>
        <p:txBody>
          <a:bodyPr>
            <a:spAutoFit/>
          </a:bodyPr>
          <a:lstStyle/>
          <a:p>
            <a:pPr eaLnBrk="1" hangingPunct="1">
              <a:defRPr/>
            </a:pPr>
            <a:r>
              <a:rPr lang="zh-CN" altLang="en-US" sz="2000" b="1" dirty="0" smtClean="0">
                <a:solidFill>
                  <a:srgbClr val="0000FF"/>
                </a:solidFill>
                <a:effectLst>
                  <a:outerShdw blurRad="38100" dist="38100" dir="2700000" algn="tl">
                    <a:srgbClr val="000000">
                      <a:alpha val="43137"/>
                    </a:srgbClr>
                  </a:outerShdw>
                </a:effectLst>
                <a:latin typeface="Arial" charset="0"/>
                <a:ea typeface="微软雅黑" panose="020B0503020204020204" pitchFamily="34" charset="-122"/>
              </a:rPr>
              <a:t>副主席：</a:t>
            </a:r>
            <a:r>
              <a:rPr lang="zh-CN" altLang="en-US" sz="2000" b="1" dirty="0">
                <a:solidFill>
                  <a:srgbClr val="C00000"/>
                </a:solidFill>
                <a:effectLst>
                  <a:outerShdw blurRad="38100" dist="38100" dir="2700000" algn="tl">
                    <a:srgbClr val="000000">
                      <a:alpha val="43137"/>
                    </a:srgbClr>
                  </a:outerShdw>
                </a:effectLst>
                <a:latin typeface="Arial" charset="0"/>
                <a:ea typeface="微软雅黑" panose="020B0503020204020204" pitchFamily="34" charset="-122"/>
              </a:rPr>
              <a:t>黄政仁</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553808"/>
            <a:ext cx="1674480" cy="24344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2576735"/>
            <a:ext cx="1853536" cy="24291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4180542663"/>
              </p:ext>
            </p:extLst>
          </p:nvPr>
        </p:nvGraphicFramePr>
        <p:xfrm>
          <a:off x="107504" y="1603374"/>
          <a:ext cx="9036496" cy="52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Rectangle 2"/>
          <p:cNvSpPr>
            <a:spLocks noChangeArrowheads="1"/>
          </p:cNvSpPr>
          <p:nvPr/>
        </p:nvSpPr>
        <p:spPr bwMode="auto">
          <a:xfrm>
            <a:off x="611188" y="1079500"/>
            <a:ext cx="8208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研究生管理构架与分工 </a:t>
            </a:r>
          </a:p>
        </p:txBody>
      </p:sp>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8492" y="5177382"/>
            <a:ext cx="1062268" cy="1355053"/>
          </a:xfrm>
          <a:prstGeom prst="round2DiagRect">
            <a:avLst>
              <a:gd name="adj1" fmla="val 2473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372" y="1603373"/>
            <a:ext cx="1674480" cy="2434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图片 1"/>
          <p:cNvPicPr>
            <a:picLocks noChangeAspect="1"/>
          </p:cNvPicPr>
          <p:nvPr/>
        </p:nvPicPr>
        <p:blipFill rotWithShape="1">
          <a:blip r:embed="rId10">
            <a:extLst>
              <a:ext uri="{28A0092B-C50C-407E-A947-70E740481C1C}">
                <a14:useLocalDpi xmlns:a14="http://schemas.microsoft.com/office/drawing/2010/main" val="0"/>
              </a:ext>
            </a:extLst>
          </a:blip>
          <a:srcRect b="11107"/>
          <a:stretch/>
        </p:blipFill>
        <p:spPr>
          <a:xfrm>
            <a:off x="7092280" y="3244119"/>
            <a:ext cx="1224136" cy="1556924"/>
          </a:xfrm>
          <a:prstGeom prst="round2DiagRect">
            <a:avLst>
              <a:gd name="adj1" fmla="val 14212"/>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图片 10"/>
          <p:cNvPicPr>
            <a:picLocks noChangeAspect="1"/>
          </p:cNvPicPr>
          <p:nvPr/>
        </p:nvPicPr>
        <p:blipFill rotWithShape="1">
          <a:blip r:embed="rId11" cstate="print">
            <a:extLst>
              <a:ext uri="{28A0092B-C50C-407E-A947-70E740481C1C}">
                <a14:useLocalDpi xmlns:a14="http://schemas.microsoft.com/office/drawing/2010/main" val="0"/>
              </a:ext>
            </a:extLst>
          </a:blip>
          <a:srcRect l="4353" t="-9332" r="7110" b="230"/>
          <a:stretch/>
        </p:blipFill>
        <p:spPr>
          <a:xfrm>
            <a:off x="3136197" y="2708920"/>
            <a:ext cx="1224135" cy="1728192"/>
          </a:xfrm>
          <a:prstGeom prst="round2DiagRect">
            <a:avLst>
              <a:gd name="adj1" fmla="val 27520"/>
              <a:gd name="adj2" fmla="val 0"/>
            </a:avLst>
          </a:prstGeom>
          <a:solidFill>
            <a:schemeClr val="bg1"/>
          </a:solidFill>
          <a:ln w="88900" cap="sq">
            <a:solidFill>
              <a:srgbClr val="FFFFFF"/>
            </a:solidFill>
            <a:miter lim="800000"/>
          </a:ln>
          <a:effectLst>
            <a:outerShdw blurRad="254000" algn="tl" rotWithShape="0">
              <a:srgbClr val="000000">
                <a:alpha val="43000"/>
              </a:srgbClr>
            </a:outerShdw>
          </a:effectLst>
        </p:spPr>
      </p:pic>
      <p:pic>
        <p:nvPicPr>
          <p:cNvPr id="12" name="图片 11"/>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15000"/>
                    </a14:imgEffect>
                  </a14:imgLayer>
                </a14:imgProps>
              </a:ext>
              <a:ext uri="{28A0092B-C50C-407E-A947-70E740481C1C}">
                <a14:useLocalDpi xmlns:a14="http://schemas.microsoft.com/office/drawing/2010/main" val="0"/>
              </a:ext>
            </a:extLst>
          </a:blip>
          <a:srcRect l="10358" r="8877"/>
          <a:stretch/>
        </p:blipFill>
        <p:spPr>
          <a:xfrm>
            <a:off x="3115132" y="5177382"/>
            <a:ext cx="1080120" cy="1487244"/>
          </a:xfrm>
          <a:prstGeom prst="round2DiagRect">
            <a:avLst>
              <a:gd name="adj1" fmla="val 0"/>
              <a:gd name="adj2" fmla="val 30357"/>
            </a:avLst>
          </a:prstGeom>
          <a:ln w="88900" cap="sq">
            <a:solidFill>
              <a:srgbClr val="FFFFFF"/>
            </a:solidFill>
            <a:miter lim="800000"/>
          </a:ln>
          <a:effectLst>
            <a:outerShdw blurRad="254000" algn="tl" rotWithShape="0">
              <a:srgbClr val="000000">
                <a:alpha val="43000"/>
              </a:srgbClr>
            </a:outerShdw>
          </a:effectLst>
        </p:spPr>
      </p:pic>
      <p:pic>
        <p:nvPicPr>
          <p:cNvPr id="13" name="图片 12"/>
          <p:cNvPicPr>
            <a:picLocks noChangeAspect="1"/>
          </p:cNvPicPr>
          <p:nvPr/>
        </p:nvPicPr>
        <p:blipFill rotWithShape="1">
          <a:blip r:embed="rId14" cstate="print">
            <a:extLst>
              <a:ext uri="{28A0092B-C50C-407E-A947-70E740481C1C}">
                <a14:useLocalDpi xmlns:a14="http://schemas.microsoft.com/office/drawing/2010/main" val="0"/>
              </a:ext>
            </a:extLst>
          </a:blip>
          <a:srcRect l="5497" t="4000" r="6536" b="12000"/>
          <a:stretch/>
        </p:blipFill>
        <p:spPr>
          <a:xfrm>
            <a:off x="251520" y="5177382"/>
            <a:ext cx="1102741" cy="1512168"/>
          </a:xfrm>
          <a:prstGeom prst="round2DiagRect">
            <a:avLst>
              <a:gd name="adj1" fmla="val 0"/>
              <a:gd name="adj2" fmla="val 24603"/>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学科调整概况</a:t>
            </a:r>
          </a:p>
        </p:txBody>
      </p:sp>
      <p:sp>
        <p:nvSpPr>
          <p:cNvPr id="19459" name="矩形 9"/>
          <p:cNvSpPr>
            <a:spLocks noChangeArrowheads="1"/>
          </p:cNvSpPr>
          <p:nvPr/>
        </p:nvSpPr>
        <p:spPr bwMode="auto">
          <a:xfrm>
            <a:off x="857250" y="1917700"/>
            <a:ext cx="7531174"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40000"/>
              </a:lnSpc>
              <a:spcBef>
                <a:spcPct val="0"/>
              </a:spcBef>
              <a:buFont typeface="Wingdings" panose="05000000000000000000" pitchFamily="2" charset="2"/>
              <a:buChar char="u"/>
            </a:pPr>
            <a:r>
              <a:rPr lang="en-US" altLang="zh-CN" sz="1800" dirty="0">
                <a:ea typeface="微软雅黑" panose="020B0503020204020204" pitchFamily="34" charset="-122"/>
              </a:rPr>
              <a:t>1981</a:t>
            </a:r>
            <a:r>
              <a:rPr lang="zh-CN" altLang="en-US" sz="1800" dirty="0">
                <a:ea typeface="微软雅黑" panose="020B0503020204020204" pitchFamily="34" charset="-122"/>
              </a:rPr>
              <a:t>年被国务院批准为首批</a:t>
            </a:r>
            <a:r>
              <a:rPr lang="zh-CN" altLang="en-US" sz="1800" b="1" dirty="0">
                <a:solidFill>
                  <a:srgbClr val="0000FF"/>
                </a:solidFill>
                <a:latin typeface="微软雅黑" panose="020B0503020204020204" pitchFamily="34" charset="-122"/>
                <a:ea typeface="微软雅黑" panose="020B0503020204020204" pitchFamily="34" charset="-122"/>
              </a:rPr>
              <a:t>材料学</a:t>
            </a:r>
            <a:r>
              <a:rPr lang="zh-CN" altLang="en-US" sz="1800" dirty="0">
                <a:ea typeface="微软雅黑" panose="020B0503020204020204" pitchFamily="34" charset="-122"/>
              </a:rPr>
              <a:t>（无机非金属材料）专业工学硕士和博士学位授予点</a:t>
            </a:r>
          </a:p>
          <a:p>
            <a:pPr eaLnBrk="1" hangingPunct="1">
              <a:lnSpc>
                <a:spcPct val="140000"/>
              </a:lnSpc>
              <a:spcBef>
                <a:spcPct val="0"/>
              </a:spcBef>
              <a:buFont typeface="Wingdings" panose="05000000000000000000" pitchFamily="2" charset="2"/>
              <a:buChar char="u"/>
            </a:pPr>
            <a:r>
              <a:rPr lang="en-US" altLang="zh-CN" sz="1800" dirty="0">
                <a:ea typeface="微软雅黑" panose="020B0503020204020204" pitchFamily="34" charset="-122"/>
              </a:rPr>
              <a:t>1997</a:t>
            </a:r>
            <a:r>
              <a:rPr lang="zh-CN" altLang="en-US" sz="1800" dirty="0">
                <a:ea typeface="微软雅黑" panose="020B0503020204020204" pitchFamily="34" charset="-122"/>
              </a:rPr>
              <a:t>年被批准为</a:t>
            </a:r>
            <a:r>
              <a:rPr lang="zh-CN" altLang="en-US" sz="1800" b="1" dirty="0">
                <a:solidFill>
                  <a:srgbClr val="0000FF"/>
                </a:solidFill>
                <a:latin typeface="微软雅黑" panose="020B0503020204020204" pitchFamily="34" charset="-122"/>
                <a:ea typeface="微软雅黑" panose="020B0503020204020204" pitchFamily="34" charset="-122"/>
              </a:rPr>
              <a:t>材料物理与化学</a:t>
            </a:r>
            <a:r>
              <a:rPr lang="zh-CN" altLang="en-US" sz="1800" dirty="0">
                <a:ea typeface="微软雅黑" panose="020B0503020204020204" pitchFamily="34" charset="-122"/>
              </a:rPr>
              <a:t>专业工学博士学位授予点</a:t>
            </a:r>
          </a:p>
          <a:p>
            <a:pPr eaLnBrk="1" hangingPunct="1">
              <a:lnSpc>
                <a:spcPct val="140000"/>
              </a:lnSpc>
              <a:spcBef>
                <a:spcPct val="0"/>
              </a:spcBef>
              <a:buFont typeface="Wingdings" panose="05000000000000000000" pitchFamily="2" charset="2"/>
              <a:buChar char="u"/>
            </a:pPr>
            <a:r>
              <a:rPr lang="en-US" altLang="zh-CN" sz="1800" dirty="0">
                <a:ea typeface="微软雅黑" panose="020B0503020204020204" pitchFamily="34" charset="-122"/>
              </a:rPr>
              <a:t>1989</a:t>
            </a:r>
            <a:r>
              <a:rPr lang="zh-CN" altLang="en-US" sz="1800" dirty="0">
                <a:ea typeface="微软雅黑" panose="020B0503020204020204" pitchFamily="34" charset="-122"/>
              </a:rPr>
              <a:t>年被批准为</a:t>
            </a:r>
            <a:r>
              <a:rPr lang="zh-CN" altLang="en-US" sz="1800" b="1" dirty="0">
                <a:solidFill>
                  <a:srgbClr val="0000FF"/>
                </a:solidFill>
                <a:latin typeface="微软雅黑" panose="020B0503020204020204" pitchFamily="34" charset="-122"/>
                <a:ea typeface="微软雅黑" panose="020B0503020204020204" pitchFamily="34" charset="-122"/>
              </a:rPr>
              <a:t>博士后流动站</a:t>
            </a:r>
            <a:r>
              <a:rPr lang="zh-CN" altLang="en-US" sz="1800" dirty="0">
                <a:ea typeface="微软雅黑" panose="020B0503020204020204" pitchFamily="34" charset="-122"/>
              </a:rPr>
              <a:t>，</a:t>
            </a:r>
            <a:r>
              <a:rPr lang="en-US" altLang="zh-CN" sz="1800" dirty="0">
                <a:ea typeface="微软雅黑" panose="020B0503020204020204" pitchFamily="34" charset="-122"/>
              </a:rPr>
              <a:t>2005</a:t>
            </a:r>
            <a:r>
              <a:rPr lang="zh-CN" altLang="en-US" sz="1800" dirty="0">
                <a:ea typeface="微软雅黑" panose="020B0503020204020204" pitchFamily="34" charset="-122"/>
              </a:rPr>
              <a:t>年被评为上海市先进</a:t>
            </a:r>
          </a:p>
          <a:p>
            <a:pPr eaLnBrk="1" hangingPunct="1">
              <a:lnSpc>
                <a:spcPct val="140000"/>
              </a:lnSpc>
              <a:spcBef>
                <a:spcPct val="0"/>
              </a:spcBef>
              <a:buFont typeface="Wingdings" panose="05000000000000000000" pitchFamily="2" charset="2"/>
              <a:buChar char="u"/>
            </a:pPr>
            <a:r>
              <a:rPr lang="en-US" altLang="zh-CN" sz="1800" dirty="0">
                <a:ea typeface="微软雅黑" panose="020B0503020204020204" pitchFamily="34" charset="-122"/>
              </a:rPr>
              <a:t>2000</a:t>
            </a:r>
            <a:r>
              <a:rPr lang="zh-CN" altLang="en-US" sz="1800" dirty="0">
                <a:ea typeface="微软雅黑" panose="020B0503020204020204" pitchFamily="34" charset="-122"/>
              </a:rPr>
              <a:t>年获得</a:t>
            </a:r>
            <a:r>
              <a:rPr lang="zh-CN" altLang="en-US" sz="1800" b="1" dirty="0">
                <a:solidFill>
                  <a:srgbClr val="FF0000"/>
                </a:solidFill>
                <a:latin typeface="微软雅黑" panose="020B0503020204020204" pitchFamily="34" charset="-122"/>
                <a:ea typeface="微软雅黑" panose="020B0503020204020204" pitchFamily="34" charset="-122"/>
              </a:rPr>
              <a:t>材料科学与工程一级学科</a:t>
            </a:r>
            <a:r>
              <a:rPr lang="zh-CN" altLang="en-US" sz="1800" dirty="0">
                <a:ea typeface="微软雅黑" panose="020B0503020204020204" pitchFamily="34" charset="-122"/>
              </a:rPr>
              <a:t>的博士授予权</a:t>
            </a:r>
          </a:p>
          <a:p>
            <a:pPr eaLnBrk="1" hangingPunct="1">
              <a:lnSpc>
                <a:spcPct val="140000"/>
              </a:lnSpc>
              <a:spcBef>
                <a:spcPct val="0"/>
              </a:spcBef>
              <a:buFont typeface="Wingdings" panose="05000000000000000000" pitchFamily="2" charset="2"/>
              <a:buChar char="u"/>
            </a:pPr>
            <a:r>
              <a:rPr lang="zh-CN" altLang="en-US" sz="1800" dirty="0">
                <a:ea typeface="微软雅黑" panose="020B0503020204020204" pitchFamily="34" charset="-122"/>
              </a:rPr>
              <a:t>为实现学科间交叉互补的目标，在研究生院的支持下，</a:t>
            </a:r>
            <a:r>
              <a:rPr lang="en-US" altLang="zh-CN" sz="1800" dirty="0">
                <a:ea typeface="微软雅黑" panose="020B0503020204020204" pitchFamily="34" charset="-122"/>
              </a:rPr>
              <a:t>2006</a:t>
            </a:r>
            <a:r>
              <a:rPr lang="zh-CN" altLang="en-US" sz="1800" dirty="0">
                <a:ea typeface="微软雅黑" panose="020B0503020204020204" pitchFamily="34" charset="-122"/>
              </a:rPr>
              <a:t>年</a:t>
            </a:r>
            <a:r>
              <a:rPr lang="en-US" altLang="zh-CN" sz="1800" dirty="0">
                <a:ea typeface="微软雅黑" panose="020B0503020204020204" pitchFamily="34" charset="-122"/>
              </a:rPr>
              <a:t>4</a:t>
            </a:r>
            <a:r>
              <a:rPr lang="zh-CN" altLang="en-US" sz="1800" dirty="0">
                <a:ea typeface="微软雅黑" panose="020B0503020204020204" pitchFamily="34" charset="-122"/>
              </a:rPr>
              <a:t>月获批增设了“</a:t>
            </a:r>
            <a:r>
              <a:rPr lang="zh-CN" altLang="en-US" sz="1800" b="1" dirty="0">
                <a:solidFill>
                  <a:srgbClr val="0000FF"/>
                </a:solidFill>
                <a:latin typeface="微软雅黑" panose="020B0503020204020204" pitchFamily="34" charset="-122"/>
                <a:ea typeface="微软雅黑" panose="020B0503020204020204" pitchFamily="34" charset="-122"/>
              </a:rPr>
              <a:t>物理化学</a:t>
            </a:r>
            <a:r>
              <a:rPr lang="zh-CN" altLang="en-US" sz="1800" dirty="0">
                <a:ea typeface="微软雅黑" panose="020B0503020204020204" pitchFamily="34" charset="-122"/>
              </a:rPr>
              <a:t>（含：化学物理）”博士和硕士</a:t>
            </a:r>
            <a:r>
              <a:rPr lang="zh-CN" altLang="en-US" sz="1800" dirty="0" smtClean="0">
                <a:ea typeface="微软雅黑" panose="020B0503020204020204" pitchFamily="34" charset="-122"/>
              </a:rPr>
              <a:t>的学位</a:t>
            </a:r>
            <a:r>
              <a:rPr lang="zh-CN" altLang="en-US" sz="1800" dirty="0">
                <a:ea typeface="微软雅黑" panose="020B0503020204020204" pitchFamily="34" charset="-122"/>
              </a:rPr>
              <a:t>培养点。</a:t>
            </a:r>
            <a:endParaRPr lang="en-US" altLang="zh-CN" sz="1800" dirty="0">
              <a:ea typeface="微软雅黑" panose="020B0503020204020204" pitchFamily="34" charset="-122"/>
            </a:endParaRPr>
          </a:p>
          <a:p>
            <a:pPr eaLnBrk="1" hangingPunct="1">
              <a:lnSpc>
                <a:spcPct val="140000"/>
              </a:lnSpc>
              <a:spcBef>
                <a:spcPct val="0"/>
              </a:spcBef>
              <a:buFont typeface="Wingdings" panose="05000000000000000000" pitchFamily="2" charset="2"/>
              <a:buChar char="u"/>
            </a:pPr>
            <a:r>
              <a:rPr lang="en-US" altLang="zh-CN" sz="1800" dirty="0">
                <a:solidFill>
                  <a:srgbClr val="FF0000"/>
                </a:solidFill>
                <a:ea typeface="微软雅黑" panose="020B0503020204020204" pitchFamily="34" charset="-122"/>
              </a:rPr>
              <a:t>2010</a:t>
            </a:r>
            <a:r>
              <a:rPr lang="zh-CN" altLang="en-US" sz="1800" dirty="0">
                <a:solidFill>
                  <a:srgbClr val="FF0000"/>
                </a:solidFill>
                <a:ea typeface="微软雅黑" panose="020B0503020204020204" pitchFamily="34" charset="-122"/>
              </a:rPr>
              <a:t>年获得全日制专业学位硕士培养点：</a:t>
            </a:r>
            <a:r>
              <a:rPr lang="zh-CN" altLang="en-US" sz="1800" b="1" dirty="0">
                <a:solidFill>
                  <a:srgbClr val="0000FF"/>
                </a:solidFill>
                <a:latin typeface="微软雅黑" panose="020B0503020204020204" pitchFamily="34" charset="-122"/>
                <a:ea typeface="微软雅黑" panose="020B0503020204020204" pitchFamily="34" charset="-122"/>
              </a:rPr>
              <a:t>材料工程</a:t>
            </a:r>
            <a:endParaRPr lang="en-US" altLang="zh-CN" sz="1800" b="1" dirty="0">
              <a:solidFill>
                <a:srgbClr val="0000FF"/>
              </a:solidFill>
              <a:latin typeface="微软雅黑" panose="020B0503020204020204" pitchFamily="34" charset="-122"/>
              <a:ea typeface="微软雅黑" panose="020B0503020204020204" pitchFamily="34" charset="-122"/>
            </a:endParaRPr>
          </a:p>
          <a:p>
            <a:pPr eaLnBrk="1" hangingPunct="1">
              <a:lnSpc>
                <a:spcPct val="140000"/>
              </a:lnSpc>
              <a:spcBef>
                <a:spcPct val="0"/>
              </a:spcBef>
              <a:buFont typeface="Wingdings" panose="05000000000000000000" pitchFamily="2" charset="2"/>
              <a:buChar char="u"/>
            </a:pPr>
            <a:r>
              <a:rPr lang="en-US" altLang="zh-CN" sz="1800" dirty="0">
                <a:solidFill>
                  <a:srgbClr val="FF0000"/>
                </a:solidFill>
                <a:ea typeface="微软雅黑" panose="020B0503020204020204" pitchFamily="34" charset="-122"/>
              </a:rPr>
              <a:t>2011</a:t>
            </a:r>
            <a:r>
              <a:rPr lang="zh-CN" altLang="en-US" sz="1800" dirty="0">
                <a:solidFill>
                  <a:srgbClr val="FF0000"/>
                </a:solidFill>
                <a:ea typeface="微软雅黑" panose="020B0503020204020204" pitchFamily="34" charset="-122"/>
              </a:rPr>
              <a:t>年获得全日制专业学位硕士培养点：</a:t>
            </a:r>
            <a:r>
              <a:rPr lang="zh-CN" altLang="en-US" sz="1800" b="1" dirty="0">
                <a:solidFill>
                  <a:srgbClr val="0000FF"/>
                </a:solidFill>
                <a:latin typeface="微软雅黑" panose="020B0503020204020204" pitchFamily="34" charset="-122"/>
                <a:ea typeface="微软雅黑" panose="020B0503020204020204" pitchFamily="34" charset="-122"/>
              </a:rPr>
              <a:t>化学工程、生物工程</a:t>
            </a:r>
            <a:endParaRPr lang="en-US" altLang="zh-CN" sz="1800" b="1" dirty="0">
              <a:solidFill>
                <a:srgbClr val="0000FF"/>
              </a:solidFill>
              <a:latin typeface="微软雅黑" panose="020B0503020204020204" pitchFamily="34" charset="-122"/>
              <a:ea typeface="微软雅黑" panose="020B0503020204020204" pitchFamily="34" charset="-122"/>
            </a:endParaRPr>
          </a:p>
          <a:p>
            <a:pPr eaLnBrk="1" hangingPunct="1">
              <a:lnSpc>
                <a:spcPct val="140000"/>
              </a:lnSpc>
              <a:spcBef>
                <a:spcPct val="0"/>
              </a:spcBef>
              <a:buFont typeface="Wingdings" panose="05000000000000000000" pitchFamily="2" charset="2"/>
              <a:buChar char="u"/>
            </a:pPr>
            <a:r>
              <a:rPr lang="en-US" altLang="zh-CN" sz="1800" dirty="0">
                <a:solidFill>
                  <a:srgbClr val="FF0000"/>
                </a:solidFill>
                <a:ea typeface="微软雅黑" panose="020B0503020204020204" pitchFamily="34" charset="-122"/>
              </a:rPr>
              <a:t>2011</a:t>
            </a:r>
            <a:r>
              <a:rPr lang="zh-CN" altLang="en-US" sz="1800" dirty="0">
                <a:solidFill>
                  <a:srgbClr val="FF0000"/>
                </a:solidFill>
                <a:ea typeface="微软雅黑" panose="020B0503020204020204" pitchFamily="34" charset="-122"/>
              </a:rPr>
              <a:t>年获得</a:t>
            </a:r>
            <a:r>
              <a:rPr lang="zh-CN" altLang="en-US" sz="1800" dirty="0">
                <a:solidFill>
                  <a:srgbClr val="FF0000"/>
                </a:solidFill>
                <a:latin typeface="微软雅黑" panose="020B0503020204020204" pitchFamily="34" charset="-122"/>
                <a:ea typeface="微软雅黑" panose="020B0503020204020204" pitchFamily="34" charset="-122"/>
              </a:rPr>
              <a:t>一级学科</a:t>
            </a:r>
            <a:r>
              <a:rPr lang="zh-CN" altLang="en-US" sz="1800" dirty="0">
                <a:solidFill>
                  <a:srgbClr val="FF0000"/>
                </a:solidFill>
                <a:ea typeface="微软雅黑" panose="020B0503020204020204" pitchFamily="34" charset="-122"/>
              </a:rPr>
              <a:t>硕士培养点：</a:t>
            </a:r>
            <a:r>
              <a:rPr lang="zh-CN" altLang="en-US" sz="1800" b="1" dirty="0">
                <a:solidFill>
                  <a:srgbClr val="0000FF"/>
                </a:solidFill>
                <a:latin typeface="微软雅黑" panose="020B0503020204020204" pitchFamily="34" charset="-122"/>
                <a:ea typeface="微软雅黑" panose="020B0503020204020204" pitchFamily="34" charset="-122"/>
              </a:rPr>
              <a:t>物理学、化学</a:t>
            </a:r>
            <a:endParaRPr lang="en-US" altLang="zh-CN" sz="1800" b="1" dirty="0">
              <a:solidFill>
                <a:srgbClr val="0000FF"/>
              </a:solidFill>
              <a:latin typeface="微软雅黑" panose="020B0503020204020204" pitchFamily="34" charset="-122"/>
              <a:ea typeface="微软雅黑" panose="020B0503020204020204" pitchFamily="34" charset="-122"/>
            </a:endParaRPr>
          </a:p>
          <a:p>
            <a:pPr eaLnBrk="1" hangingPunct="1">
              <a:lnSpc>
                <a:spcPct val="140000"/>
              </a:lnSpc>
              <a:spcBef>
                <a:spcPct val="0"/>
              </a:spcBef>
              <a:buFont typeface="Wingdings" panose="05000000000000000000" pitchFamily="2" charset="2"/>
              <a:buChar char="u"/>
            </a:pPr>
            <a:r>
              <a:rPr lang="en-US" altLang="zh-CN" sz="1800" dirty="0" smtClean="0">
                <a:solidFill>
                  <a:srgbClr val="33CCCC"/>
                </a:solidFill>
                <a:latin typeface="微软雅黑" panose="020B0503020204020204" pitchFamily="34" charset="-122"/>
                <a:ea typeface="微软雅黑" panose="020B0503020204020204" pitchFamily="34" charset="-122"/>
              </a:rPr>
              <a:t>2015</a:t>
            </a:r>
            <a:r>
              <a:rPr lang="zh-CN" altLang="en-US" sz="1800" dirty="0" smtClean="0">
                <a:solidFill>
                  <a:srgbClr val="33CCCC"/>
                </a:solidFill>
                <a:latin typeface="微软雅黑" panose="020B0503020204020204" pitchFamily="34" charset="-122"/>
                <a:ea typeface="微软雅黑" panose="020B0503020204020204" pitchFamily="34" charset="-122"/>
              </a:rPr>
              <a:t>年申请撤销</a:t>
            </a:r>
            <a:r>
              <a:rPr lang="zh-CN" altLang="en-US" sz="1800" dirty="0" smtClean="0">
                <a:solidFill>
                  <a:srgbClr val="33CCCC"/>
                </a:solidFill>
                <a:ea typeface="微软雅黑" panose="020B0503020204020204" pitchFamily="34" charset="-122"/>
              </a:rPr>
              <a:t>硕士</a:t>
            </a:r>
            <a:r>
              <a:rPr lang="zh-CN" altLang="en-US" sz="1800" dirty="0">
                <a:solidFill>
                  <a:srgbClr val="33CCCC"/>
                </a:solidFill>
                <a:ea typeface="微软雅黑" panose="020B0503020204020204" pitchFamily="34" charset="-122"/>
              </a:rPr>
              <a:t>培养</a:t>
            </a:r>
            <a:r>
              <a:rPr lang="zh-CN" altLang="en-US" sz="1800" dirty="0" smtClean="0">
                <a:solidFill>
                  <a:srgbClr val="33CCCC"/>
                </a:solidFill>
                <a:ea typeface="微软雅黑" panose="020B0503020204020204" pitchFamily="34" charset="-122"/>
              </a:rPr>
              <a:t>点：</a:t>
            </a:r>
            <a:r>
              <a:rPr lang="zh-CN" altLang="en-US" sz="1800" b="1" dirty="0">
                <a:solidFill>
                  <a:srgbClr val="0000FF"/>
                </a:solidFill>
                <a:latin typeface="微软雅黑" panose="020B0503020204020204" pitchFamily="34" charset="-122"/>
                <a:ea typeface="微软雅黑" panose="020B0503020204020204" pitchFamily="34" charset="-122"/>
              </a:rPr>
              <a:t>物理学</a:t>
            </a:r>
            <a:endParaRPr lang="en-US" altLang="zh-CN" sz="18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学科布局</a:t>
            </a:r>
          </a:p>
        </p:txBody>
      </p:sp>
      <p:graphicFrame>
        <p:nvGraphicFramePr>
          <p:cNvPr id="4" name="表格 3"/>
          <p:cNvGraphicFramePr>
            <a:graphicFrameLocks noGrp="1"/>
          </p:cNvGraphicFramePr>
          <p:nvPr>
            <p:extLst>
              <p:ext uri="{D42A27DB-BD31-4B8C-83A1-F6EECF244321}">
                <p14:modId xmlns:p14="http://schemas.microsoft.com/office/powerpoint/2010/main" val="2991097826"/>
              </p:ext>
            </p:extLst>
          </p:nvPr>
        </p:nvGraphicFramePr>
        <p:xfrm>
          <a:off x="827088" y="1881188"/>
          <a:ext cx="7416800" cy="3765494"/>
        </p:xfrm>
        <a:graphic>
          <a:graphicData uri="http://schemas.openxmlformats.org/drawingml/2006/table">
            <a:tbl>
              <a:tblPr firstRow="1" bandRow="1">
                <a:tableStyleId>{5C22544A-7EE6-4342-B048-85BDC9FD1C3A}</a:tableStyleId>
              </a:tblPr>
              <a:tblGrid>
                <a:gridCol w="1483360">
                  <a:extLst>
                    <a:ext uri="{9D8B030D-6E8A-4147-A177-3AD203B41FA5}">
                      <a16:colId xmlns:a16="http://schemas.microsoft.com/office/drawing/2014/main" val="20000"/>
                    </a:ext>
                  </a:extLst>
                </a:gridCol>
                <a:gridCol w="206930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99838">
                  <a:extLst>
                    <a:ext uri="{9D8B030D-6E8A-4147-A177-3AD203B41FA5}">
                      <a16:colId xmlns:a16="http://schemas.microsoft.com/office/drawing/2014/main" val="20004"/>
                    </a:ext>
                  </a:extLst>
                </a:gridCol>
              </a:tblGrid>
              <a:tr h="365791">
                <a:tc rowSpan="2">
                  <a:txBody>
                    <a:bodyPr/>
                    <a:lstStyle/>
                    <a:p>
                      <a:pPr algn="ctr"/>
                      <a:r>
                        <a:rPr lang="zh-CN" altLang="en-US" sz="1800" b="1" dirty="0" smtClean="0">
                          <a:solidFill>
                            <a:srgbClr val="0000FF"/>
                          </a:solidFill>
                          <a:latin typeface="微软雅黑" pitchFamily="34" charset="-122"/>
                          <a:ea typeface="微软雅黑" pitchFamily="34" charset="-122"/>
                        </a:rPr>
                        <a:t>一级学科</a:t>
                      </a:r>
                      <a:endParaRPr lang="zh-CN" altLang="en-US" sz="1800" b="1" dirty="0">
                        <a:solidFill>
                          <a:srgbClr val="0000FF"/>
                        </a:solidFill>
                        <a:latin typeface="微软雅黑" pitchFamily="34" charset="-122"/>
                        <a:ea typeface="微软雅黑" pitchFamily="34" charset="-122"/>
                      </a:endParaRPr>
                    </a:p>
                  </a:txBody>
                  <a:tcPr marT="45727" marB="45727" anchor="ctr"/>
                </a:tc>
                <a:tc rowSpan="2">
                  <a:txBody>
                    <a:bodyPr/>
                    <a:lstStyle/>
                    <a:p>
                      <a:pPr algn="ctr"/>
                      <a:r>
                        <a:rPr lang="zh-CN" altLang="en-US" sz="1800" b="1" dirty="0" smtClean="0">
                          <a:solidFill>
                            <a:srgbClr val="0000FF"/>
                          </a:solidFill>
                          <a:latin typeface="微软雅黑" pitchFamily="34" charset="-122"/>
                          <a:ea typeface="微软雅黑" pitchFamily="34" charset="-122"/>
                        </a:rPr>
                        <a:t>二级学科</a:t>
                      </a:r>
                      <a:endParaRPr lang="zh-CN" altLang="en-US" sz="1800" b="1" dirty="0">
                        <a:solidFill>
                          <a:srgbClr val="0000FF"/>
                        </a:solidFill>
                        <a:latin typeface="微软雅黑" pitchFamily="34" charset="-122"/>
                        <a:ea typeface="微软雅黑" pitchFamily="34" charset="-122"/>
                      </a:endParaRPr>
                    </a:p>
                  </a:txBody>
                  <a:tcPr marT="45727" marB="45727" anchor="ctr"/>
                </a:tc>
                <a:tc gridSpan="2">
                  <a:txBody>
                    <a:bodyPr/>
                    <a:lstStyle/>
                    <a:p>
                      <a:pPr algn="ctr"/>
                      <a:r>
                        <a:rPr lang="zh-CN" altLang="en-US" sz="1800" b="1" dirty="0" smtClean="0">
                          <a:solidFill>
                            <a:srgbClr val="0000FF"/>
                          </a:solidFill>
                          <a:latin typeface="微软雅黑" pitchFamily="34" charset="-122"/>
                          <a:ea typeface="微软雅黑" pitchFamily="34" charset="-122"/>
                        </a:rPr>
                        <a:t>培养点状态</a:t>
                      </a:r>
                      <a:endParaRPr lang="zh-CN" altLang="en-US" sz="1800" b="1" dirty="0">
                        <a:solidFill>
                          <a:srgbClr val="0000FF"/>
                        </a:solidFill>
                        <a:latin typeface="微软雅黑" pitchFamily="34" charset="-122"/>
                        <a:ea typeface="微软雅黑" pitchFamily="34" charset="-122"/>
                      </a:endParaRPr>
                    </a:p>
                  </a:txBody>
                  <a:tcPr marT="45727" marB="45727" anchor="ctr"/>
                </a:tc>
                <a:tc hMerge="1">
                  <a:txBody>
                    <a:bodyPr/>
                    <a:lstStyle/>
                    <a:p>
                      <a:pPr algn="ctr"/>
                      <a:endParaRPr lang="zh-CN" altLang="en-US" sz="1600" dirty="0">
                        <a:solidFill>
                          <a:srgbClr val="0000FF"/>
                        </a:solidFill>
                      </a:endParaRPr>
                    </a:p>
                  </a:txBody>
                  <a:tcPr marT="45724" marB="45724" anchor="ctr"/>
                </a:tc>
                <a:tc rowSpan="2">
                  <a:txBody>
                    <a:bodyPr/>
                    <a:lstStyle/>
                    <a:p>
                      <a:pPr algn="ctr"/>
                      <a:r>
                        <a:rPr lang="zh-CN" altLang="en-US" sz="1800" b="1" dirty="0" smtClean="0">
                          <a:solidFill>
                            <a:srgbClr val="0000FF"/>
                          </a:solidFill>
                          <a:latin typeface="微软雅黑" pitchFamily="34" charset="-122"/>
                          <a:ea typeface="微软雅黑" pitchFamily="34" charset="-122"/>
                        </a:rPr>
                        <a:t>备注</a:t>
                      </a:r>
                      <a:endParaRPr lang="zh-CN" altLang="en-US" sz="1800" b="1" dirty="0">
                        <a:solidFill>
                          <a:srgbClr val="0000FF"/>
                        </a:solidFill>
                        <a:latin typeface="微软雅黑" pitchFamily="34" charset="-122"/>
                        <a:ea typeface="微软雅黑" pitchFamily="34" charset="-122"/>
                      </a:endParaRPr>
                    </a:p>
                  </a:txBody>
                  <a:tcPr marT="45727" marB="45727" anchor="ctr"/>
                </a:tc>
                <a:extLst>
                  <a:ext uri="{0D108BD9-81ED-4DB2-BD59-A6C34878D82A}">
                    <a16:rowId xmlns:a16="http://schemas.microsoft.com/office/drawing/2014/main" val="10000"/>
                  </a:ext>
                </a:extLst>
              </a:tr>
              <a:tr h="365791">
                <a:tc vMerge="1">
                  <a:txBody>
                    <a:bodyPr/>
                    <a:lstStyle/>
                    <a:p>
                      <a:endParaRPr lang="zh-CN" altLang="en-US"/>
                    </a:p>
                  </a:txBody>
                  <a:tcPr/>
                </a:tc>
                <a:tc vMerge="1">
                  <a:txBody>
                    <a:bodyPr/>
                    <a:lstStyle/>
                    <a:p>
                      <a:endParaRPr lang="zh-CN" altLang="en-US"/>
                    </a:p>
                  </a:txBody>
                  <a:tcPr/>
                </a:tc>
                <a:tc>
                  <a:txBody>
                    <a:bodyPr/>
                    <a:lstStyle/>
                    <a:p>
                      <a:pPr algn="ctr"/>
                      <a:r>
                        <a:rPr lang="zh-CN" altLang="en-US" sz="1800" b="1" dirty="0" smtClean="0">
                          <a:solidFill>
                            <a:srgbClr val="0000FF"/>
                          </a:solidFill>
                          <a:latin typeface="微软雅黑" pitchFamily="34" charset="-122"/>
                          <a:ea typeface="微软雅黑" pitchFamily="34" charset="-122"/>
                        </a:rPr>
                        <a:t>博士</a:t>
                      </a:r>
                      <a:endParaRPr lang="zh-CN" altLang="en-US" sz="1800" b="1" dirty="0">
                        <a:solidFill>
                          <a:srgbClr val="0000FF"/>
                        </a:solidFill>
                        <a:latin typeface="微软雅黑" pitchFamily="34" charset="-122"/>
                        <a:ea typeface="微软雅黑" pitchFamily="34" charset="-122"/>
                      </a:endParaRPr>
                    </a:p>
                  </a:txBody>
                  <a:tcPr marT="45727" marB="45727" anchor="ctr"/>
                </a:tc>
                <a:tc>
                  <a:txBody>
                    <a:bodyPr/>
                    <a:lstStyle/>
                    <a:p>
                      <a:pPr algn="ctr"/>
                      <a:r>
                        <a:rPr lang="zh-CN" altLang="en-US" sz="1800" b="1" dirty="0" smtClean="0">
                          <a:solidFill>
                            <a:srgbClr val="0000FF"/>
                          </a:solidFill>
                          <a:latin typeface="微软雅黑" pitchFamily="34" charset="-122"/>
                          <a:ea typeface="微软雅黑" pitchFamily="34" charset="-122"/>
                        </a:rPr>
                        <a:t>硕士</a:t>
                      </a:r>
                      <a:endParaRPr lang="zh-CN" altLang="en-US" sz="1800" b="1" dirty="0">
                        <a:solidFill>
                          <a:srgbClr val="0000FF"/>
                        </a:solidFill>
                        <a:latin typeface="微软雅黑" pitchFamily="34" charset="-122"/>
                        <a:ea typeface="微软雅黑" pitchFamily="34" charset="-122"/>
                      </a:endParaRPr>
                    </a:p>
                  </a:txBody>
                  <a:tcPr marT="45727" marB="45727" anchor="ctr"/>
                </a:tc>
                <a:tc vMerge="1">
                  <a:txBody>
                    <a:bodyPr/>
                    <a:lstStyle/>
                    <a:p>
                      <a:pPr algn="ctr"/>
                      <a:endParaRPr lang="zh-CN" altLang="en-US" sz="1600" b="1" dirty="0">
                        <a:solidFill>
                          <a:srgbClr val="0000FF"/>
                        </a:solidFill>
                        <a:latin typeface="微软雅黑" pitchFamily="34" charset="-122"/>
                        <a:ea typeface="微软雅黑" pitchFamily="34" charset="-122"/>
                      </a:endParaRPr>
                    </a:p>
                  </a:txBody>
                  <a:tcPr marT="45724" marB="45724" anchor="ctr"/>
                </a:tc>
                <a:extLst>
                  <a:ext uri="{0D108BD9-81ED-4DB2-BD59-A6C34878D82A}">
                    <a16:rowId xmlns:a16="http://schemas.microsoft.com/office/drawing/2014/main" val="10001"/>
                  </a:ext>
                </a:extLst>
              </a:tr>
              <a:tr h="433416">
                <a:tc rowSpan="2">
                  <a:txBody>
                    <a:bodyPr/>
                    <a:lstStyle/>
                    <a:p>
                      <a:pPr algn="ctr"/>
                      <a:r>
                        <a:rPr lang="zh-CN" altLang="en-US" sz="2000" b="1" dirty="0" smtClean="0">
                          <a:solidFill>
                            <a:srgbClr val="FF0000"/>
                          </a:solidFill>
                          <a:latin typeface="微软雅黑" pitchFamily="34" charset="-122"/>
                          <a:ea typeface="微软雅黑" pitchFamily="34" charset="-122"/>
                        </a:rPr>
                        <a:t>材料科学与工程</a:t>
                      </a:r>
                      <a:endParaRPr lang="zh-CN" altLang="en-US" sz="2000" b="1" dirty="0">
                        <a:solidFill>
                          <a:srgbClr val="FF0000"/>
                        </a:solidFill>
                        <a:latin typeface="微软雅黑" pitchFamily="34" charset="-122"/>
                        <a:ea typeface="微软雅黑" pitchFamily="34" charset="-122"/>
                      </a:endParaRPr>
                    </a:p>
                  </a:txBody>
                  <a:tcPr marT="45727" marB="45727" anchor="ctr"/>
                </a:tc>
                <a:tc>
                  <a:txBody>
                    <a:bodyPr/>
                    <a:lstStyle/>
                    <a:p>
                      <a:pPr algn="ctr"/>
                      <a:r>
                        <a:rPr lang="zh-CN" altLang="en-US" sz="1600" b="0" dirty="0" smtClean="0">
                          <a:solidFill>
                            <a:srgbClr val="EB15EB"/>
                          </a:solidFill>
                          <a:latin typeface="微软雅黑" pitchFamily="34" charset="-122"/>
                          <a:ea typeface="微软雅黑" pitchFamily="34" charset="-122"/>
                        </a:rPr>
                        <a:t>材料物理与化学</a:t>
                      </a:r>
                      <a:endParaRPr lang="zh-CN" altLang="en-US" sz="1400" b="0" dirty="0">
                        <a:solidFill>
                          <a:srgbClr val="EB15EB"/>
                        </a:solidFill>
                        <a:latin typeface="微软雅黑" pitchFamily="34" charset="-122"/>
                        <a:ea typeface="微软雅黑" pitchFamily="34" charset="-122"/>
                      </a:endParaRPr>
                    </a:p>
                  </a:txBody>
                  <a:tcPr marT="45727" marB="45727" anchor="ctr"/>
                </a:tc>
                <a:tc>
                  <a:txBody>
                    <a:bodyPr/>
                    <a:lstStyle/>
                    <a:p>
                      <a:pPr algn="ctr"/>
                      <a:endParaRPr lang="zh-CN" altLang="en-US" sz="1800" b="1" dirty="0">
                        <a:solidFill>
                          <a:srgbClr val="FF0000"/>
                        </a:solidFill>
                        <a:latin typeface="微软雅黑" pitchFamily="34" charset="-122"/>
                        <a:ea typeface="微软雅黑" pitchFamily="34" charset="-122"/>
                      </a:endParaRPr>
                    </a:p>
                  </a:txBody>
                  <a:tcPr marT="45727" marB="45727" anchor="ctr"/>
                </a:tc>
                <a:tc>
                  <a:txBody>
                    <a:bodyPr/>
                    <a:lstStyle/>
                    <a:p>
                      <a:pPr algn="ctr"/>
                      <a:endParaRPr lang="zh-CN" altLang="en-US" sz="1800" b="1" dirty="0">
                        <a:solidFill>
                          <a:srgbClr val="FF0000"/>
                        </a:solidFill>
                        <a:latin typeface="微软雅黑" pitchFamily="34" charset="-122"/>
                        <a:ea typeface="微软雅黑" pitchFamily="34" charset="-122"/>
                      </a:endParaRPr>
                    </a:p>
                  </a:txBody>
                  <a:tcPr marT="45727" marB="45727"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FF0000"/>
                          </a:solidFill>
                          <a:latin typeface="微软雅黑" pitchFamily="34" charset="-122"/>
                          <a:ea typeface="微软雅黑" pitchFamily="34" charset="-122"/>
                        </a:rPr>
                        <a:t>重点学科</a:t>
                      </a:r>
                      <a:endParaRPr lang="zh-CN" altLang="en-US" sz="1800" b="1" dirty="0">
                        <a:solidFill>
                          <a:srgbClr val="FF0000"/>
                        </a:solidFill>
                        <a:latin typeface="微软雅黑" pitchFamily="34" charset="-122"/>
                        <a:ea typeface="微软雅黑" pitchFamily="34" charset="-122"/>
                      </a:endParaRPr>
                    </a:p>
                  </a:txBody>
                  <a:tcPr marT="45727" marB="45727" anchor="ctr"/>
                </a:tc>
                <a:extLst>
                  <a:ext uri="{0D108BD9-81ED-4DB2-BD59-A6C34878D82A}">
                    <a16:rowId xmlns:a16="http://schemas.microsoft.com/office/drawing/2014/main" val="10002"/>
                  </a:ext>
                </a:extLst>
              </a:tr>
              <a:tr h="433416">
                <a:tc vMerge="1">
                  <a:txBody>
                    <a:bodyPr/>
                    <a:lstStyle/>
                    <a:p>
                      <a:endParaRPr lang="zh-CN" altLang="en-US" dirty="0"/>
                    </a:p>
                  </a:txBody>
                  <a:tcPr marT="45724" marB="45724" anchor="ctr"/>
                </a:tc>
                <a:tc>
                  <a:txBody>
                    <a:bodyPr/>
                    <a:lstStyle/>
                    <a:p>
                      <a:pPr algn="ctr"/>
                      <a:r>
                        <a:rPr lang="zh-CN" altLang="zh-CN" sz="1600" b="0" kern="1200" dirty="0" smtClean="0">
                          <a:solidFill>
                            <a:srgbClr val="EB15EB"/>
                          </a:solidFill>
                          <a:effectLst/>
                          <a:latin typeface="微软雅黑" pitchFamily="34" charset="-122"/>
                          <a:ea typeface="微软雅黑" pitchFamily="34" charset="-122"/>
                          <a:cs typeface="+mn-cs"/>
                        </a:rPr>
                        <a:t>材料学</a:t>
                      </a:r>
                      <a:endParaRPr lang="zh-CN" altLang="en-US" sz="1400" b="0" dirty="0">
                        <a:solidFill>
                          <a:srgbClr val="EB15EB"/>
                        </a:solidFill>
                        <a:latin typeface="微软雅黑" pitchFamily="34" charset="-122"/>
                        <a:ea typeface="微软雅黑" pitchFamily="34" charset="-122"/>
                      </a:endParaRPr>
                    </a:p>
                  </a:txBody>
                  <a:tcPr marT="45727" marB="45727" anchor="ctr"/>
                </a:tc>
                <a:tc>
                  <a:txBody>
                    <a:bodyPr/>
                    <a:lstStyle/>
                    <a:p>
                      <a:pPr algn="ctr"/>
                      <a:endParaRPr lang="zh-CN" altLang="en-US" sz="1800" b="1" dirty="0">
                        <a:solidFill>
                          <a:srgbClr val="FF0000"/>
                        </a:solidFill>
                        <a:latin typeface="微软雅黑" pitchFamily="34" charset="-122"/>
                        <a:ea typeface="微软雅黑" pitchFamily="34" charset="-122"/>
                      </a:endParaRPr>
                    </a:p>
                  </a:txBody>
                  <a:tcPr marT="45727" marB="45727" anchor="ctr"/>
                </a:tc>
                <a:tc>
                  <a:txBody>
                    <a:bodyPr/>
                    <a:lstStyle/>
                    <a:p>
                      <a:pPr algn="ctr"/>
                      <a:endParaRPr lang="zh-CN" altLang="en-US" sz="1800" b="1" dirty="0">
                        <a:solidFill>
                          <a:srgbClr val="FF0000"/>
                        </a:solidFill>
                        <a:latin typeface="微软雅黑" pitchFamily="34" charset="-122"/>
                        <a:ea typeface="微软雅黑" pitchFamily="34" charset="-122"/>
                      </a:endParaRPr>
                    </a:p>
                  </a:txBody>
                  <a:tcPr marT="45727" marB="45727" anchor="ctr"/>
                </a:tc>
                <a:tc vMerge="1">
                  <a:txBody>
                    <a:bodyPr/>
                    <a:lstStyle/>
                    <a:p>
                      <a:endParaRPr lang="zh-CN" altLang="en-US"/>
                    </a:p>
                  </a:txBody>
                  <a:tcPr/>
                </a:tc>
                <a:extLst>
                  <a:ext uri="{0D108BD9-81ED-4DB2-BD59-A6C34878D82A}">
                    <a16:rowId xmlns:a16="http://schemas.microsoft.com/office/drawing/2014/main" val="10003"/>
                  </a:ext>
                </a:extLst>
              </a:tr>
              <a:tr h="43341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srgbClr val="FF9900"/>
                          </a:solidFill>
                          <a:latin typeface="微软雅黑" pitchFamily="34" charset="-122"/>
                          <a:ea typeface="微软雅黑" pitchFamily="34" charset="-122"/>
                        </a:rPr>
                        <a:t>化学</a:t>
                      </a:r>
                      <a:endParaRPr lang="zh-CN" altLang="en-US" sz="1400" b="1" dirty="0">
                        <a:solidFill>
                          <a:srgbClr val="FF9900"/>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r>
                        <a:rPr lang="zh-CN" altLang="en-US" sz="1800" b="0" kern="1200" dirty="0" smtClean="0">
                          <a:solidFill>
                            <a:srgbClr val="33CCCC"/>
                          </a:solidFill>
                          <a:latin typeface="微软雅黑" pitchFamily="34" charset="-122"/>
                          <a:ea typeface="微软雅黑" pitchFamily="34" charset="-122"/>
                          <a:cs typeface="+mn-cs"/>
                        </a:rPr>
                        <a:t>无机化学</a:t>
                      </a:r>
                      <a:endParaRPr lang="zh-CN" altLang="en-US" sz="1800" b="0" kern="1200" dirty="0">
                        <a:solidFill>
                          <a:srgbClr val="33CCCC"/>
                        </a:solidFill>
                        <a:latin typeface="微软雅黑" pitchFamily="34" charset="-122"/>
                        <a:ea typeface="微软雅黑" pitchFamily="34" charset="-122"/>
                        <a:cs typeface="+mn-cs"/>
                      </a:endParaRPr>
                    </a:p>
                  </a:txBody>
                  <a:tcPr marT="45727" marB="45727" anchor="ctr"/>
                </a:tc>
                <a:tc>
                  <a:txBody>
                    <a:bodyPr/>
                    <a:lstStyle/>
                    <a:p>
                      <a:pPr algn="ctr"/>
                      <a:endParaRPr lang="zh-CN" altLang="en-US" sz="1400" b="1" dirty="0">
                        <a:solidFill>
                          <a:srgbClr val="061BBA"/>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extLst>
                  <a:ext uri="{0D108BD9-81ED-4DB2-BD59-A6C34878D82A}">
                    <a16:rowId xmlns:a16="http://schemas.microsoft.com/office/drawing/2014/main" val="10006"/>
                  </a:ext>
                </a:extLst>
              </a:tr>
              <a:tr h="43341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400" b="1" dirty="0">
                        <a:solidFill>
                          <a:srgbClr val="FF9900"/>
                        </a:solidFill>
                        <a:latin typeface="微软雅黑" pitchFamily="34" charset="-122"/>
                        <a:ea typeface="微软雅黑" pitchFamily="34" charset="-122"/>
                      </a:endParaRPr>
                    </a:p>
                  </a:txBody>
                  <a:tcPr marT="45724" marB="45724" anchor="ctr"/>
                </a:tc>
                <a:tc>
                  <a:txBody>
                    <a:bodyPr/>
                    <a:lstStyle/>
                    <a:p>
                      <a:pPr marL="0" algn="ctr" defTabSz="914400" rtl="0" eaLnBrk="1" latinLnBrk="0" hangingPunct="1"/>
                      <a:r>
                        <a:rPr lang="zh-CN" altLang="en-US" sz="1800" b="0" kern="1200" dirty="0" smtClean="0">
                          <a:solidFill>
                            <a:srgbClr val="33CCCC"/>
                          </a:solidFill>
                          <a:latin typeface="微软雅黑" pitchFamily="34" charset="-122"/>
                          <a:ea typeface="微软雅黑" pitchFamily="34" charset="-122"/>
                          <a:cs typeface="+mn-cs"/>
                        </a:rPr>
                        <a:t>物理化学</a:t>
                      </a:r>
                      <a:endParaRPr lang="zh-CN" altLang="en-US" sz="1800" b="0" kern="1200" dirty="0">
                        <a:solidFill>
                          <a:srgbClr val="33CCCC"/>
                        </a:solidFill>
                        <a:latin typeface="微软雅黑" pitchFamily="34" charset="-122"/>
                        <a:ea typeface="微软雅黑" pitchFamily="34" charset="-122"/>
                        <a:cs typeface="+mn-cs"/>
                      </a:endParaRPr>
                    </a:p>
                  </a:txBody>
                  <a:tcPr marT="45727" marB="45727" anchor="ctr"/>
                </a:tc>
                <a:tc>
                  <a:txBody>
                    <a:bodyPr/>
                    <a:lstStyle/>
                    <a:p>
                      <a:pPr algn="ctr"/>
                      <a:endParaRPr lang="zh-CN" altLang="en-US" sz="1400" b="1" dirty="0">
                        <a:solidFill>
                          <a:srgbClr val="061BBA"/>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extLst>
                  <a:ext uri="{0D108BD9-81ED-4DB2-BD59-A6C34878D82A}">
                    <a16:rowId xmlns:a16="http://schemas.microsoft.com/office/drawing/2014/main" val="10007"/>
                  </a:ext>
                </a:extLst>
              </a:tr>
              <a:tr h="43341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000" b="1" dirty="0" smtClean="0">
                          <a:solidFill>
                            <a:srgbClr val="C00000"/>
                          </a:solidFill>
                          <a:latin typeface="微软雅黑" pitchFamily="34" charset="-122"/>
                          <a:ea typeface="微软雅黑" pitchFamily="34" charset="-122"/>
                        </a:rPr>
                        <a:t>工程</a:t>
                      </a:r>
                      <a:endParaRPr lang="zh-CN" altLang="en-US" sz="2000" b="1" dirty="0">
                        <a:solidFill>
                          <a:srgbClr val="C00000"/>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r>
                        <a:rPr lang="zh-CN" altLang="en-US" sz="1800" b="0" kern="1200" dirty="0" smtClean="0">
                          <a:solidFill>
                            <a:srgbClr val="0000FF"/>
                          </a:solidFill>
                          <a:latin typeface="微软雅黑" pitchFamily="34" charset="-122"/>
                          <a:ea typeface="微软雅黑" pitchFamily="34" charset="-122"/>
                          <a:cs typeface="+mn-cs"/>
                        </a:rPr>
                        <a:t>材料工程</a:t>
                      </a:r>
                      <a:endParaRPr lang="zh-CN" altLang="en-US" sz="1800" b="0" kern="1200" dirty="0">
                        <a:solidFill>
                          <a:srgbClr val="0000FF"/>
                        </a:solidFill>
                        <a:latin typeface="微软雅黑" pitchFamily="34" charset="-122"/>
                        <a:ea typeface="微软雅黑" pitchFamily="34" charset="-122"/>
                        <a:cs typeface="+mn-cs"/>
                      </a:endParaRPr>
                    </a:p>
                  </a:txBody>
                  <a:tcPr marT="45727" marB="45727" anchor="ctr"/>
                </a:tc>
                <a:tc rowSpan="3">
                  <a:txBody>
                    <a:bodyPr/>
                    <a:lstStyle/>
                    <a:p>
                      <a:pPr algn="ctr"/>
                      <a:endParaRPr lang="zh-CN" altLang="en-US" sz="1400" b="1" dirty="0">
                        <a:solidFill>
                          <a:srgbClr val="061BBA"/>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extLst>
                  <a:ext uri="{0D108BD9-81ED-4DB2-BD59-A6C34878D82A}">
                    <a16:rowId xmlns:a16="http://schemas.microsoft.com/office/drawing/2014/main" val="10008"/>
                  </a:ext>
                </a:extLst>
              </a:tr>
              <a:tr h="43341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400" b="1" dirty="0">
                        <a:solidFill>
                          <a:srgbClr val="FF9900"/>
                        </a:solidFill>
                        <a:latin typeface="微软雅黑" pitchFamily="34" charset="-122"/>
                        <a:ea typeface="微软雅黑" pitchFamily="34" charset="-122"/>
                      </a:endParaRPr>
                    </a:p>
                  </a:txBody>
                  <a:tcPr marT="45724" marB="45724" anchor="ctr"/>
                </a:tc>
                <a:tc>
                  <a:txBody>
                    <a:bodyPr/>
                    <a:lstStyle/>
                    <a:p>
                      <a:pPr marL="0" algn="ctr" defTabSz="914400" rtl="0" eaLnBrk="1" latinLnBrk="0" hangingPunct="1"/>
                      <a:r>
                        <a:rPr lang="zh-CN" altLang="en-US" sz="1800" b="0" dirty="0" smtClean="0">
                          <a:solidFill>
                            <a:srgbClr val="061BBA"/>
                          </a:solidFill>
                          <a:latin typeface="微软雅黑" pitchFamily="34" charset="-122"/>
                          <a:ea typeface="微软雅黑" pitchFamily="34" charset="-122"/>
                        </a:rPr>
                        <a:t>化学工程</a:t>
                      </a:r>
                      <a:endParaRPr lang="zh-CN" altLang="en-US" sz="1800" b="0" kern="1200" dirty="0">
                        <a:solidFill>
                          <a:srgbClr val="33CCCC"/>
                        </a:solidFill>
                        <a:latin typeface="微软雅黑" pitchFamily="34" charset="-122"/>
                        <a:ea typeface="微软雅黑" pitchFamily="34" charset="-122"/>
                        <a:cs typeface="+mn-cs"/>
                      </a:endParaRPr>
                    </a:p>
                  </a:txBody>
                  <a:tcPr marT="45727" marB="45727" anchor="ctr"/>
                </a:tc>
                <a:tc vMerge="1">
                  <a:txBody>
                    <a:bodyPr/>
                    <a:lstStyle/>
                    <a:p>
                      <a:pPr algn="ctr"/>
                      <a:endParaRPr lang="zh-CN" altLang="en-US" sz="1400" b="1" dirty="0">
                        <a:solidFill>
                          <a:srgbClr val="061BBA"/>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extLst>
                  <a:ext uri="{0D108BD9-81ED-4DB2-BD59-A6C34878D82A}">
                    <a16:rowId xmlns:a16="http://schemas.microsoft.com/office/drawing/2014/main" val="10009"/>
                  </a:ext>
                </a:extLst>
              </a:tr>
              <a:tr h="43341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400" b="1" dirty="0">
                        <a:solidFill>
                          <a:srgbClr val="FF9900"/>
                        </a:solidFill>
                        <a:latin typeface="微软雅黑" pitchFamily="34" charset="-122"/>
                        <a:ea typeface="微软雅黑" pitchFamily="34" charset="-122"/>
                      </a:endParaRPr>
                    </a:p>
                  </a:txBody>
                  <a:tcPr marT="45724" marB="45724" anchor="ctr"/>
                </a:tc>
                <a:tc>
                  <a:txBody>
                    <a:bodyPr/>
                    <a:lstStyle/>
                    <a:p>
                      <a:pPr marL="0" algn="ctr" defTabSz="914400" rtl="0" eaLnBrk="1" latinLnBrk="0" hangingPunct="1"/>
                      <a:r>
                        <a:rPr lang="zh-CN" altLang="en-US" sz="1800" b="0" dirty="0" smtClean="0">
                          <a:solidFill>
                            <a:srgbClr val="061BBA"/>
                          </a:solidFill>
                          <a:latin typeface="微软雅黑" pitchFamily="34" charset="-122"/>
                          <a:ea typeface="微软雅黑" pitchFamily="34" charset="-122"/>
                        </a:rPr>
                        <a:t>生物工程</a:t>
                      </a:r>
                      <a:endParaRPr lang="zh-CN" altLang="en-US" sz="1800" b="0" kern="1200" dirty="0">
                        <a:solidFill>
                          <a:srgbClr val="33CCCC"/>
                        </a:solidFill>
                        <a:latin typeface="微软雅黑" pitchFamily="34" charset="-122"/>
                        <a:ea typeface="微软雅黑" pitchFamily="34" charset="-122"/>
                        <a:cs typeface="+mn-cs"/>
                      </a:endParaRPr>
                    </a:p>
                  </a:txBody>
                  <a:tcPr marT="45727" marB="45727" anchor="ctr"/>
                </a:tc>
                <a:tc vMerge="1">
                  <a:txBody>
                    <a:bodyPr/>
                    <a:lstStyle/>
                    <a:p>
                      <a:pPr algn="ctr"/>
                      <a:endParaRPr lang="zh-CN" altLang="en-US" sz="1400" b="1" dirty="0">
                        <a:solidFill>
                          <a:srgbClr val="061BBA"/>
                        </a:solidFill>
                        <a:latin typeface="微软雅黑" pitchFamily="34" charset="-122"/>
                        <a:ea typeface="微软雅黑" pitchFamily="34" charset="-122"/>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tc>
                  <a:txBody>
                    <a:bodyPr/>
                    <a:lstStyle/>
                    <a:p>
                      <a:pPr marL="0" algn="ctr" defTabSz="914400" rtl="0" eaLnBrk="1" latinLnBrk="0" hangingPunct="1"/>
                      <a:endParaRPr lang="zh-CN" altLang="en-US" sz="1800" b="1" kern="1200" dirty="0">
                        <a:solidFill>
                          <a:srgbClr val="33CCCC"/>
                        </a:solidFill>
                        <a:latin typeface="微软雅黑" pitchFamily="34" charset="-122"/>
                        <a:ea typeface="微软雅黑" pitchFamily="34" charset="-122"/>
                        <a:cs typeface="+mn-cs"/>
                      </a:endParaRPr>
                    </a:p>
                  </a:txBody>
                  <a:tcPr marT="45727" marB="45727" anchor="ctr"/>
                </a:tc>
                <a:extLst>
                  <a:ext uri="{0D108BD9-81ED-4DB2-BD59-A6C34878D82A}">
                    <a16:rowId xmlns:a16="http://schemas.microsoft.com/office/drawing/2014/main" val="10010"/>
                  </a:ext>
                </a:extLst>
              </a:tr>
            </a:tbl>
          </a:graphicData>
        </a:graphic>
      </p:graphicFrame>
      <p:pic>
        <p:nvPicPr>
          <p:cNvPr id="20553"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3" y="2595563"/>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4"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938" y="3403600"/>
            <a:ext cx="585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5"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3789363"/>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6"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688" y="4221163"/>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7"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79" y="3789363"/>
            <a:ext cx="5857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8"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688" y="4697413"/>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9"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688" y="5157788"/>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0"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188" y="2551113"/>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1"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938" y="2982913"/>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2" name="Picture 3" descr="C:\Users\ZHOU\AppData\Local\Microsoft\Windows\Temporary Internet Files\Content.IE5\TJ5XGLCE\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2946400"/>
            <a:ext cx="5857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研究生规模</a:t>
            </a:r>
          </a:p>
        </p:txBody>
      </p:sp>
      <p:sp>
        <p:nvSpPr>
          <p:cNvPr id="8" name="Text Box 4"/>
          <p:cNvSpPr txBox="1">
            <a:spLocks noChangeArrowheads="1"/>
          </p:cNvSpPr>
          <p:nvPr/>
        </p:nvSpPr>
        <p:spPr bwMode="auto">
          <a:xfrm>
            <a:off x="902635" y="1988840"/>
            <a:ext cx="76025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indent="627063">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ts val="0"/>
              </a:spcBef>
              <a:buFontTx/>
              <a:buNone/>
            </a:pPr>
            <a:r>
              <a:rPr lang="en-US" altLang="zh-CN" sz="1800" b="0" dirty="0" smtClean="0">
                <a:solidFill>
                  <a:srgbClr val="000000"/>
                </a:solidFill>
                <a:latin typeface="Arial Black" panose="020B0A04020102020204" pitchFamily="34" charset="0"/>
                <a:ea typeface="微软雅黑" panose="020B0503020204020204" pitchFamily="34" charset="-122"/>
              </a:rPr>
              <a:t>2016</a:t>
            </a:r>
            <a:r>
              <a:rPr lang="zh-CN" altLang="en-US" sz="1800" b="0" dirty="0" smtClean="0">
                <a:solidFill>
                  <a:srgbClr val="000000"/>
                </a:solidFill>
                <a:latin typeface="Arial Black" panose="020B0A04020102020204" pitchFamily="34" charset="0"/>
                <a:ea typeface="微软雅黑" panose="020B0503020204020204" pitchFamily="34" charset="-122"/>
              </a:rPr>
              <a:t>年</a:t>
            </a:r>
            <a:r>
              <a:rPr lang="en-US" altLang="zh-CN" sz="1800" b="0" dirty="0" smtClean="0">
                <a:solidFill>
                  <a:srgbClr val="000000"/>
                </a:solidFill>
                <a:latin typeface="Arial Black" panose="020B0A04020102020204" pitchFamily="34" charset="0"/>
                <a:ea typeface="微软雅黑" panose="020B0503020204020204" pitchFamily="34" charset="-122"/>
              </a:rPr>
              <a:t>9</a:t>
            </a:r>
            <a:r>
              <a:rPr lang="zh-CN" altLang="en-US" sz="1800" b="0" dirty="0" smtClean="0">
                <a:solidFill>
                  <a:srgbClr val="000000"/>
                </a:solidFill>
                <a:latin typeface="Arial Black" panose="020B0A04020102020204" pitchFamily="34" charset="0"/>
                <a:ea typeface="微软雅黑" panose="020B0503020204020204" pitchFamily="34" charset="-122"/>
              </a:rPr>
              <a:t>月</a:t>
            </a:r>
            <a:r>
              <a:rPr lang="zh-CN" altLang="en-US" sz="1800" b="0" dirty="0">
                <a:solidFill>
                  <a:srgbClr val="000000"/>
                </a:solidFill>
                <a:latin typeface="Arial Black" panose="020B0A04020102020204" pitchFamily="34" charset="0"/>
                <a:ea typeface="微软雅黑" panose="020B0503020204020204" pitchFamily="34" charset="-122"/>
              </a:rPr>
              <a:t>在学研究生</a:t>
            </a:r>
            <a:r>
              <a:rPr lang="en-US" altLang="zh-CN" sz="1800" b="0" dirty="0" smtClean="0">
                <a:solidFill>
                  <a:srgbClr val="FF0000"/>
                </a:solidFill>
                <a:latin typeface="Arial Black" panose="020B0A04020102020204" pitchFamily="34" charset="0"/>
                <a:ea typeface="微软雅黑" panose="020B0503020204020204" pitchFamily="34" charset="-122"/>
              </a:rPr>
              <a:t>458</a:t>
            </a:r>
            <a:r>
              <a:rPr lang="zh-CN" altLang="en-US" sz="1800" b="0" dirty="0" smtClean="0">
                <a:solidFill>
                  <a:srgbClr val="000000"/>
                </a:solidFill>
                <a:latin typeface="Arial Black" panose="020B0A04020102020204" pitchFamily="34" charset="0"/>
                <a:ea typeface="微软雅黑" panose="020B0503020204020204" pitchFamily="34" charset="-122"/>
              </a:rPr>
              <a:t>名</a:t>
            </a:r>
            <a:r>
              <a:rPr lang="en-US" altLang="zh-CN" sz="1800" b="0" dirty="0">
                <a:solidFill>
                  <a:srgbClr val="000000"/>
                </a:solidFill>
                <a:latin typeface="Arial Black" panose="020B0A04020102020204" pitchFamily="34" charset="0"/>
                <a:ea typeface="微软雅黑" panose="020B0503020204020204" pitchFamily="34" charset="-122"/>
              </a:rPr>
              <a:t>(</a:t>
            </a:r>
            <a:r>
              <a:rPr lang="zh-CN" altLang="en-US" sz="1800" b="0" dirty="0">
                <a:solidFill>
                  <a:srgbClr val="000000"/>
                </a:solidFill>
                <a:latin typeface="Arial Black" panose="020B0A04020102020204" pitchFamily="34" charset="0"/>
                <a:ea typeface="微软雅黑" panose="020B0503020204020204" pitchFamily="34" charset="-122"/>
              </a:rPr>
              <a:t>本所学籍</a:t>
            </a:r>
            <a:r>
              <a:rPr lang="en-US" altLang="zh-CN" sz="1800" b="0" dirty="0">
                <a:solidFill>
                  <a:srgbClr val="000000"/>
                </a:solidFill>
                <a:latin typeface="Arial Black" panose="020B0A04020102020204" pitchFamily="34" charset="0"/>
                <a:ea typeface="微软雅黑" panose="020B0503020204020204" pitchFamily="34" charset="-122"/>
              </a:rPr>
              <a:t>)</a:t>
            </a:r>
            <a:r>
              <a:rPr lang="zh-CN" altLang="en-US" sz="1800" b="0" dirty="0">
                <a:solidFill>
                  <a:srgbClr val="000000"/>
                </a:solidFill>
                <a:latin typeface="Arial Black" panose="020B0A04020102020204" pitchFamily="34" charset="0"/>
                <a:ea typeface="微软雅黑" panose="020B0503020204020204" pitchFamily="34" charset="-122"/>
              </a:rPr>
              <a:t>，其中博士研究生</a:t>
            </a:r>
            <a:r>
              <a:rPr lang="en-US" altLang="zh-CN" sz="1800" b="0" dirty="0" smtClean="0">
                <a:solidFill>
                  <a:srgbClr val="FF0000"/>
                </a:solidFill>
                <a:latin typeface="Arial Black" panose="020B0A04020102020204" pitchFamily="34" charset="0"/>
                <a:ea typeface="微软雅黑" panose="020B0503020204020204" pitchFamily="34" charset="-122"/>
              </a:rPr>
              <a:t>237</a:t>
            </a:r>
            <a:r>
              <a:rPr lang="zh-CN" altLang="en-US" sz="1800" b="0" dirty="0" smtClean="0">
                <a:solidFill>
                  <a:srgbClr val="000000"/>
                </a:solidFill>
                <a:latin typeface="Arial Black" panose="020B0A04020102020204" pitchFamily="34" charset="0"/>
                <a:ea typeface="微软雅黑" panose="020B0503020204020204" pitchFamily="34" charset="-122"/>
              </a:rPr>
              <a:t>名</a:t>
            </a:r>
            <a:r>
              <a:rPr lang="zh-CN" altLang="en-US" sz="1800" b="0" dirty="0">
                <a:solidFill>
                  <a:srgbClr val="000000"/>
                </a:solidFill>
                <a:latin typeface="Arial Black" panose="020B0A04020102020204" pitchFamily="34" charset="0"/>
                <a:ea typeface="微软雅黑" panose="020B0503020204020204" pitchFamily="34" charset="-122"/>
              </a:rPr>
              <a:t>；自主招录联培生</a:t>
            </a:r>
            <a:r>
              <a:rPr lang="en-US" altLang="zh-CN" sz="1800" b="0" dirty="0" smtClean="0">
                <a:solidFill>
                  <a:srgbClr val="FF0000"/>
                </a:solidFill>
                <a:latin typeface="Arial Black" panose="020B0A04020102020204" pitchFamily="34" charset="0"/>
                <a:ea typeface="微软雅黑" panose="020B0503020204020204" pitchFamily="34" charset="-122"/>
              </a:rPr>
              <a:t>115</a:t>
            </a:r>
            <a:r>
              <a:rPr lang="zh-CN" altLang="en-US" sz="1800" b="0" dirty="0" smtClean="0">
                <a:solidFill>
                  <a:srgbClr val="000000"/>
                </a:solidFill>
                <a:latin typeface="Arial Black" panose="020B0A04020102020204" pitchFamily="34" charset="0"/>
                <a:ea typeface="微软雅黑" panose="020B0503020204020204" pitchFamily="34" charset="-122"/>
              </a:rPr>
              <a:t>名</a:t>
            </a:r>
            <a:r>
              <a:rPr lang="en-US" altLang="zh-CN" sz="1800" b="0" dirty="0">
                <a:solidFill>
                  <a:srgbClr val="000000"/>
                </a:solidFill>
                <a:latin typeface="Arial Black" panose="020B0A04020102020204" pitchFamily="34" charset="0"/>
                <a:ea typeface="微软雅黑" panose="020B0503020204020204" pitchFamily="34" charset="-122"/>
              </a:rPr>
              <a:t>(</a:t>
            </a:r>
            <a:r>
              <a:rPr lang="zh-CN" altLang="en-US" sz="1800" b="0" dirty="0" smtClean="0">
                <a:solidFill>
                  <a:srgbClr val="000000"/>
                </a:solidFill>
                <a:latin typeface="Arial Black" panose="020B0A04020102020204" pitchFamily="34" charset="0"/>
                <a:ea typeface="微软雅黑" panose="020B0503020204020204" pitchFamily="34" charset="-122"/>
              </a:rPr>
              <a:t>上海科技大学</a:t>
            </a:r>
            <a:r>
              <a:rPr lang="en-US" altLang="zh-CN" sz="1800" b="0" dirty="0" smtClean="0">
                <a:solidFill>
                  <a:srgbClr val="FF0000"/>
                </a:solidFill>
                <a:latin typeface="Arial Black" panose="020B0A04020102020204" pitchFamily="34" charset="0"/>
                <a:ea typeface="微软雅黑" panose="020B0503020204020204" pitchFamily="34" charset="-122"/>
              </a:rPr>
              <a:t>45</a:t>
            </a:r>
            <a:r>
              <a:rPr lang="zh-CN" altLang="en-US" sz="1800" b="0" dirty="0" smtClean="0">
                <a:solidFill>
                  <a:srgbClr val="000000"/>
                </a:solidFill>
                <a:latin typeface="Arial Black" panose="020B0A04020102020204" pitchFamily="34" charset="0"/>
                <a:ea typeface="微软雅黑" panose="020B0503020204020204" pitchFamily="34" charset="-122"/>
              </a:rPr>
              <a:t>名</a:t>
            </a:r>
            <a:r>
              <a:rPr lang="zh-CN" altLang="en-US" sz="1800" b="0" dirty="0">
                <a:solidFill>
                  <a:srgbClr val="000000"/>
                </a:solidFill>
                <a:latin typeface="Arial Black" panose="020B0A04020102020204" pitchFamily="34" charset="0"/>
                <a:ea typeface="微软雅黑" panose="020B0503020204020204" pitchFamily="34" charset="-122"/>
              </a:rPr>
              <a:t>，</a:t>
            </a:r>
            <a:r>
              <a:rPr lang="zh-CN" altLang="en-US" sz="1800" b="0" dirty="0" smtClean="0">
                <a:solidFill>
                  <a:srgbClr val="000000"/>
                </a:solidFill>
                <a:latin typeface="Arial Black" panose="020B0A04020102020204" pitchFamily="34" charset="0"/>
                <a:ea typeface="微软雅黑" panose="020B0503020204020204" pitchFamily="34" charset="-122"/>
              </a:rPr>
              <a:t>上海大学</a:t>
            </a:r>
            <a:r>
              <a:rPr lang="en-US" altLang="zh-CN" sz="1800" b="0" dirty="0" smtClean="0">
                <a:solidFill>
                  <a:srgbClr val="FF0000"/>
                </a:solidFill>
                <a:latin typeface="Arial Black" panose="020B0A04020102020204" pitchFamily="34" charset="0"/>
                <a:ea typeface="微软雅黑" panose="020B0503020204020204" pitchFamily="34" charset="-122"/>
              </a:rPr>
              <a:t>34</a:t>
            </a:r>
            <a:r>
              <a:rPr lang="zh-CN" altLang="en-US" sz="1800" b="0" dirty="0" smtClean="0">
                <a:solidFill>
                  <a:srgbClr val="000000"/>
                </a:solidFill>
                <a:latin typeface="Arial Black" panose="020B0A04020102020204" pitchFamily="34" charset="0"/>
                <a:ea typeface="微软雅黑" panose="020B0503020204020204" pitchFamily="34" charset="-122"/>
              </a:rPr>
              <a:t>名，上海应用技术</a:t>
            </a:r>
            <a:r>
              <a:rPr lang="zh-CN" altLang="en-US" sz="1800" b="0" dirty="0">
                <a:solidFill>
                  <a:srgbClr val="000000"/>
                </a:solidFill>
                <a:latin typeface="Arial Black" panose="020B0A04020102020204" pitchFamily="34" charset="0"/>
                <a:ea typeface="微软雅黑" panose="020B0503020204020204" pitchFamily="34" charset="-122"/>
              </a:rPr>
              <a:t>大学</a:t>
            </a:r>
            <a:r>
              <a:rPr lang="en-US" altLang="zh-CN" sz="1800" b="0" dirty="0" smtClean="0">
                <a:solidFill>
                  <a:srgbClr val="FF0000"/>
                </a:solidFill>
                <a:latin typeface="Arial Black" panose="020B0A04020102020204" pitchFamily="34" charset="0"/>
                <a:ea typeface="微软雅黑" panose="020B0503020204020204" pitchFamily="34" charset="-122"/>
              </a:rPr>
              <a:t>21</a:t>
            </a:r>
            <a:r>
              <a:rPr lang="zh-CN" altLang="en-US" sz="1800" b="0" dirty="0" smtClean="0">
                <a:solidFill>
                  <a:srgbClr val="000000"/>
                </a:solidFill>
                <a:latin typeface="Arial Black" panose="020B0A04020102020204" pitchFamily="34" charset="0"/>
                <a:ea typeface="微软雅黑" panose="020B0503020204020204" pitchFamily="34" charset="-122"/>
              </a:rPr>
              <a:t>名</a:t>
            </a:r>
            <a:r>
              <a:rPr lang="zh-CN" altLang="en-US" sz="1800" b="0" dirty="0">
                <a:solidFill>
                  <a:srgbClr val="000000"/>
                </a:solidFill>
                <a:latin typeface="Arial Black" panose="020B0A04020102020204" pitchFamily="34" charset="0"/>
                <a:ea typeface="微软雅黑" panose="020B0503020204020204" pitchFamily="34" charset="-122"/>
              </a:rPr>
              <a:t>、上海</a:t>
            </a:r>
            <a:r>
              <a:rPr lang="zh-CN" altLang="en-US" sz="1800" b="0" dirty="0" smtClean="0">
                <a:solidFill>
                  <a:srgbClr val="000000"/>
                </a:solidFill>
                <a:latin typeface="Arial Black" panose="020B0A04020102020204" pitchFamily="34" charset="0"/>
                <a:ea typeface="微软雅黑" panose="020B0503020204020204" pitchFamily="34" charset="-122"/>
              </a:rPr>
              <a:t>师范大学</a:t>
            </a:r>
            <a:r>
              <a:rPr lang="en-US" altLang="zh-CN" sz="1800" b="0" dirty="0" smtClean="0">
                <a:solidFill>
                  <a:srgbClr val="FF0000"/>
                </a:solidFill>
                <a:latin typeface="Arial Black" panose="020B0A04020102020204" pitchFamily="34" charset="0"/>
                <a:ea typeface="微软雅黑" panose="020B0503020204020204" pitchFamily="34" charset="-122"/>
              </a:rPr>
              <a:t>15</a:t>
            </a:r>
            <a:r>
              <a:rPr lang="zh-CN" altLang="en-US" sz="1800" b="0" dirty="0" smtClean="0">
                <a:solidFill>
                  <a:srgbClr val="000000"/>
                </a:solidFill>
                <a:latin typeface="Arial Black" panose="020B0A04020102020204" pitchFamily="34" charset="0"/>
                <a:ea typeface="微软雅黑" panose="020B0503020204020204" pitchFamily="34" charset="-122"/>
              </a:rPr>
              <a:t>名</a:t>
            </a:r>
            <a:r>
              <a:rPr lang="en-US" altLang="zh-CN" sz="1800" b="0" dirty="0">
                <a:solidFill>
                  <a:srgbClr val="000000"/>
                </a:solidFill>
                <a:latin typeface="Arial Black" panose="020B0A04020102020204" pitchFamily="34" charset="0"/>
                <a:ea typeface="微软雅黑" panose="020B0503020204020204" pitchFamily="34" charset="-122"/>
              </a:rPr>
              <a:t>) </a:t>
            </a:r>
            <a:r>
              <a:rPr lang="zh-CN" altLang="en-US" sz="1800" b="0" dirty="0">
                <a:solidFill>
                  <a:srgbClr val="000000"/>
                </a:solidFill>
                <a:latin typeface="Arial Black" panose="020B0A04020102020204" pitchFamily="34" charset="0"/>
                <a:ea typeface="微软雅黑" panose="020B0503020204020204" pitchFamily="34" charset="-122"/>
              </a:rPr>
              <a:t>，合计</a:t>
            </a:r>
            <a:r>
              <a:rPr lang="en-US" altLang="zh-CN" sz="1800" b="0" dirty="0" smtClean="0">
                <a:solidFill>
                  <a:srgbClr val="EB15EB"/>
                </a:solidFill>
                <a:latin typeface="Arial Black" panose="020B0A04020102020204" pitchFamily="34" charset="0"/>
                <a:ea typeface="微软雅黑" panose="020B0503020204020204" pitchFamily="34" charset="-122"/>
              </a:rPr>
              <a:t>573</a:t>
            </a:r>
            <a:r>
              <a:rPr lang="zh-CN" altLang="en-US" sz="1800" b="0" dirty="0" smtClean="0">
                <a:solidFill>
                  <a:srgbClr val="000000"/>
                </a:solidFill>
                <a:latin typeface="Arial Black" panose="020B0A04020102020204" pitchFamily="34" charset="0"/>
                <a:ea typeface="微软雅黑" panose="020B0503020204020204" pitchFamily="34" charset="-122"/>
              </a:rPr>
              <a:t>名</a:t>
            </a:r>
            <a:r>
              <a:rPr lang="zh-CN" altLang="en-US" sz="1800" b="0" dirty="0">
                <a:solidFill>
                  <a:srgbClr val="000000"/>
                </a:solidFill>
                <a:latin typeface="Arial Black" panose="020B0A04020102020204" pitchFamily="34" charset="0"/>
                <a:ea typeface="微软雅黑" panose="020B0503020204020204" pitchFamily="34" charset="-122"/>
              </a:rPr>
              <a:t>。</a:t>
            </a:r>
            <a:endParaRPr lang="en-US" altLang="zh-CN" sz="1800" b="0" dirty="0">
              <a:solidFill>
                <a:srgbClr val="000000"/>
              </a:solidFill>
              <a:latin typeface="Arial Black" panose="020B0A04020102020204" pitchFamily="34" charset="0"/>
              <a:ea typeface="微软雅黑" panose="020B0503020204020204" pitchFamily="34" charset="-122"/>
            </a:endParaRPr>
          </a:p>
          <a:p>
            <a:pPr algn="just" eaLnBrk="1" hangingPunct="1">
              <a:lnSpc>
                <a:spcPct val="150000"/>
              </a:lnSpc>
              <a:spcBef>
                <a:spcPts val="0"/>
              </a:spcBef>
              <a:buFontTx/>
              <a:buNone/>
            </a:pPr>
            <a:r>
              <a:rPr lang="zh-CN" altLang="en-US" sz="1800" b="0" dirty="0">
                <a:solidFill>
                  <a:srgbClr val="000000"/>
                </a:solidFill>
                <a:latin typeface="Arial Black" panose="020B0A04020102020204" pitchFamily="34" charset="0"/>
                <a:ea typeface="微软雅黑" panose="020B0503020204020204" pitchFamily="34" charset="-122"/>
              </a:rPr>
              <a:t>导师合作联培</a:t>
            </a:r>
            <a:r>
              <a:rPr lang="zh-CN" altLang="en-US" sz="1800" b="0" dirty="0" smtClean="0">
                <a:solidFill>
                  <a:srgbClr val="000000"/>
                </a:solidFill>
                <a:latin typeface="Arial Black" panose="020B0A04020102020204" pitchFamily="34" charset="0"/>
                <a:ea typeface="微软雅黑" panose="020B0503020204020204" pitchFamily="34" charset="-122"/>
              </a:rPr>
              <a:t>生</a:t>
            </a:r>
            <a:r>
              <a:rPr lang="en-US" altLang="zh-CN" sz="1800" b="0" dirty="0" smtClean="0">
                <a:solidFill>
                  <a:srgbClr val="00B0F0"/>
                </a:solidFill>
                <a:latin typeface="Arial Black" panose="020B0A04020102020204" pitchFamily="34" charset="0"/>
                <a:ea typeface="微软雅黑" panose="020B0503020204020204" pitchFamily="34" charset="-122"/>
              </a:rPr>
              <a:t>77</a:t>
            </a:r>
            <a:r>
              <a:rPr lang="zh-CN" altLang="en-US" sz="1800" b="0" dirty="0" smtClean="0">
                <a:solidFill>
                  <a:srgbClr val="000000"/>
                </a:solidFill>
                <a:latin typeface="Arial Black" panose="020B0A04020102020204" pitchFamily="34" charset="0"/>
                <a:ea typeface="微软雅黑" panose="020B0503020204020204" pitchFamily="34" charset="-122"/>
              </a:rPr>
              <a:t>名</a:t>
            </a:r>
            <a:r>
              <a:rPr lang="zh-CN" altLang="en-US" sz="1800" b="0" dirty="0" smtClean="0">
                <a:solidFill>
                  <a:srgbClr val="000000"/>
                </a:solidFill>
                <a:latin typeface="微软雅黑" panose="020B0503020204020204" pitchFamily="34" charset="-122"/>
                <a:ea typeface="微软雅黑" panose="020B0503020204020204" pitchFamily="34" charset="-122"/>
              </a:rPr>
              <a:t>，总规模达到</a:t>
            </a:r>
            <a:r>
              <a:rPr lang="en-US" altLang="zh-CN" sz="1800" dirty="0" smtClean="0">
                <a:solidFill>
                  <a:srgbClr val="FF0000"/>
                </a:solidFill>
                <a:latin typeface="微软雅黑" panose="020B0503020204020204" pitchFamily="34" charset="-122"/>
                <a:ea typeface="微软雅黑" panose="020B0503020204020204" pitchFamily="34" charset="-122"/>
              </a:rPr>
              <a:t>650</a:t>
            </a:r>
            <a:r>
              <a:rPr lang="zh-CN" altLang="en-US" sz="1800" b="0" dirty="0" smtClean="0">
                <a:solidFill>
                  <a:srgbClr val="000000"/>
                </a:solidFill>
                <a:latin typeface="微软雅黑" panose="020B0503020204020204" pitchFamily="34" charset="-122"/>
                <a:ea typeface="微软雅黑" panose="020B0503020204020204" pitchFamily="34" charset="-122"/>
              </a:rPr>
              <a:t>名</a:t>
            </a:r>
            <a:r>
              <a:rPr lang="zh-CN" altLang="en-US" sz="1800" b="0" dirty="0">
                <a:solidFill>
                  <a:srgbClr val="000000"/>
                </a:solidFill>
                <a:latin typeface="微软雅黑" panose="020B0503020204020204" pitchFamily="34" charset="-122"/>
                <a:ea typeface="微软雅黑" panose="020B0503020204020204" pitchFamily="34" charset="-122"/>
              </a:rPr>
              <a:t>。</a:t>
            </a:r>
          </a:p>
        </p:txBody>
      </p:sp>
      <p:graphicFrame>
        <p:nvGraphicFramePr>
          <p:cNvPr id="9" name="对象 1"/>
          <p:cNvGraphicFramePr>
            <a:graphicFrameLocks/>
          </p:cNvGraphicFramePr>
          <p:nvPr>
            <p:extLst>
              <p:ext uri="{D42A27DB-BD31-4B8C-83A1-F6EECF244321}">
                <p14:modId xmlns:p14="http://schemas.microsoft.com/office/powerpoint/2010/main" val="2240706443"/>
              </p:ext>
            </p:extLst>
          </p:nvPr>
        </p:nvGraphicFramePr>
        <p:xfrm>
          <a:off x="902635" y="4005064"/>
          <a:ext cx="7602538" cy="2327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24579" name="矩形 9"/>
          <p:cNvSpPr>
            <a:spLocks noChangeArrowheads="1"/>
          </p:cNvSpPr>
          <p:nvPr/>
        </p:nvSpPr>
        <p:spPr bwMode="auto">
          <a:xfrm>
            <a:off x="857250" y="2286000"/>
            <a:ext cx="74295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ts val="3000"/>
              </a:lnSpc>
              <a:spcBef>
                <a:spcPct val="0"/>
              </a:spcBef>
              <a:spcAft>
                <a:spcPts val="1200"/>
              </a:spcAft>
              <a:buFont typeface="Wingdings" panose="05000000000000000000" pitchFamily="2" charset="2"/>
              <a:buChar char="u"/>
            </a:pPr>
            <a:r>
              <a:rPr lang="zh-CN" altLang="en-US" sz="2200" dirty="0">
                <a:solidFill>
                  <a:srgbClr val="33CCCC"/>
                </a:solidFill>
                <a:ea typeface="微软雅黑" panose="020B0503020204020204" pitchFamily="34" charset="-122"/>
              </a:rPr>
              <a:t>第一学年：中国科技大学学习硕士生学位课程，要求不低于</a:t>
            </a:r>
            <a:r>
              <a:rPr lang="en-US" altLang="zh-CN" sz="2200" dirty="0">
                <a:solidFill>
                  <a:srgbClr val="33CCCC"/>
                </a:solidFill>
                <a:ea typeface="微软雅黑" panose="020B0503020204020204" pitchFamily="34" charset="-122"/>
              </a:rPr>
              <a:t>35</a:t>
            </a:r>
            <a:r>
              <a:rPr lang="zh-CN" altLang="en-US" sz="2200" dirty="0">
                <a:solidFill>
                  <a:srgbClr val="33CCCC"/>
                </a:solidFill>
                <a:ea typeface="微软雅黑" panose="020B0503020204020204" pitchFamily="34" charset="-122"/>
              </a:rPr>
              <a:t>个学分</a:t>
            </a:r>
            <a:r>
              <a:rPr lang="en-US" altLang="zh-CN" sz="2200" dirty="0">
                <a:solidFill>
                  <a:srgbClr val="33CCCC"/>
                </a:solidFill>
                <a:ea typeface="微软雅黑" panose="020B0503020204020204" pitchFamily="34" charset="-122"/>
              </a:rPr>
              <a:t>(</a:t>
            </a:r>
            <a:r>
              <a:rPr lang="zh-CN" altLang="en-US" sz="2200" dirty="0">
                <a:solidFill>
                  <a:srgbClr val="33CCCC"/>
                </a:solidFill>
                <a:ea typeface="微软雅黑" panose="020B0503020204020204" pitchFamily="34" charset="-122"/>
              </a:rPr>
              <a:t>含英语、政治</a:t>
            </a:r>
            <a:r>
              <a:rPr lang="en-US" altLang="zh-CN" sz="2200" dirty="0">
                <a:solidFill>
                  <a:srgbClr val="33CCCC"/>
                </a:solidFill>
                <a:ea typeface="微软雅黑" panose="020B0503020204020204" pitchFamily="34" charset="-122"/>
              </a:rPr>
              <a:t>)</a:t>
            </a:r>
          </a:p>
          <a:p>
            <a:pPr eaLnBrk="1" hangingPunct="1">
              <a:lnSpc>
                <a:spcPts val="3000"/>
              </a:lnSpc>
              <a:spcBef>
                <a:spcPct val="0"/>
              </a:spcBef>
              <a:spcAft>
                <a:spcPts val="1200"/>
              </a:spcAft>
              <a:buFont typeface="Wingdings" panose="05000000000000000000" pitchFamily="2" charset="2"/>
              <a:buChar char="u"/>
            </a:pPr>
            <a:r>
              <a:rPr lang="zh-CN" altLang="en-US" sz="2200" dirty="0">
                <a:solidFill>
                  <a:srgbClr val="C00000"/>
                </a:solidFill>
                <a:ea typeface="微软雅黑" panose="020B0503020204020204" pitchFamily="34" charset="-122"/>
              </a:rPr>
              <a:t>第二学年：进实验室开始学位论文工作，三个月后（</a:t>
            </a:r>
            <a:r>
              <a:rPr lang="en-US" altLang="zh-CN" sz="2200" dirty="0">
                <a:solidFill>
                  <a:srgbClr val="C00000"/>
                </a:solidFill>
                <a:ea typeface="微软雅黑" panose="020B0503020204020204" pitchFamily="34" charset="-122"/>
              </a:rPr>
              <a:t>12</a:t>
            </a:r>
            <a:r>
              <a:rPr lang="zh-CN" altLang="en-US" sz="2200" dirty="0">
                <a:solidFill>
                  <a:srgbClr val="C00000"/>
                </a:solidFill>
                <a:ea typeface="微软雅黑" panose="020B0503020204020204" pitchFamily="34" charset="-122"/>
              </a:rPr>
              <a:t>月份）作开题报告</a:t>
            </a:r>
          </a:p>
          <a:p>
            <a:pPr eaLnBrk="1" hangingPunct="1">
              <a:lnSpc>
                <a:spcPts val="3000"/>
              </a:lnSpc>
              <a:spcBef>
                <a:spcPct val="0"/>
              </a:spcBef>
              <a:spcAft>
                <a:spcPts val="1200"/>
              </a:spcAft>
              <a:buFont typeface="Wingdings" panose="05000000000000000000" pitchFamily="2" charset="2"/>
              <a:buChar char="u"/>
            </a:pPr>
            <a:r>
              <a:rPr lang="zh-CN" altLang="en-US" sz="2200" dirty="0">
                <a:solidFill>
                  <a:srgbClr val="C00000"/>
                </a:solidFill>
                <a:ea typeface="微软雅黑" panose="020B0503020204020204" pitchFamily="34" charset="-122"/>
              </a:rPr>
              <a:t>第三学年：上学期末撰写学位论文</a:t>
            </a:r>
            <a:r>
              <a:rPr lang="en-US" altLang="zh-CN" sz="2200" dirty="0">
                <a:solidFill>
                  <a:srgbClr val="C00000"/>
                </a:solidFill>
                <a:ea typeface="微软雅黑" panose="020B0503020204020204" pitchFamily="34" charset="-122"/>
              </a:rPr>
              <a:t>(12</a:t>
            </a:r>
            <a:r>
              <a:rPr lang="zh-CN" altLang="en-US" sz="2200" dirty="0">
                <a:solidFill>
                  <a:srgbClr val="C00000"/>
                </a:solidFill>
                <a:ea typeface="微软雅黑" panose="020B0503020204020204" pitchFamily="34" charset="-122"/>
              </a:rPr>
              <a:t>月份</a:t>
            </a:r>
            <a:r>
              <a:rPr lang="en-US" altLang="zh-CN" sz="2200" dirty="0">
                <a:solidFill>
                  <a:srgbClr val="C00000"/>
                </a:solidFill>
                <a:ea typeface="微软雅黑" panose="020B0503020204020204" pitchFamily="34" charset="-122"/>
              </a:rPr>
              <a:t>)</a:t>
            </a:r>
            <a:r>
              <a:rPr lang="zh-CN" altLang="en-US" sz="2200" dirty="0">
                <a:solidFill>
                  <a:srgbClr val="C00000"/>
                </a:solidFill>
                <a:ea typeface="微软雅黑" panose="020B0503020204020204" pitchFamily="34" charset="-122"/>
              </a:rPr>
              <a:t>；下学期初预答辩</a:t>
            </a:r>
            <a:r>
              <a:rPr lang="en-US" altLang="zh-CN" sz="2200" dirty="0" smtClean="0">
                <a:solidFill>
                  <a:srgbClr val="C00000"/>
                </a:solidFill>
                <a:ea typeface="微软雅黑" panose="020B0503020204020204" pitchFamily="34" charset="-122"/>
              </a:rPr>
              <a:t>(4</a:t>
            </a:r>
            <a:r>
              <a:rPr lang="zh-CN" altLang="en-US" sz="2200" dirty="0" smtClean="0">
                <a:solidFill>
                  <a:srgbClr val="C00000"/>
                </a:solidFill>
                <a:ea typeface="微软雅黑" panose="020B0503020204020204" pitchFamily="34" charset="-122"/>
              </a:rPr>
              <a:t>月份</a:t>
            </a:r>
            <a:r>
              <a:rPr lang="en-US" altLang="zh-CN" sz="2200" dirty="0">
                <a:solidFill>
                  <a:srgbClr val="C00000"/>
                </a:solidFill>
                <a:ea typeface="微软雅黑" panose="020B0503020204020204" pitchFamily="34" charset="-122"/>
              </a:rPr>
              <a:t>)</a:t>
            </a:r>
            <a:r>
              <a:rPr lang="zh-CN" altLang="en-US" sz="2200" dirty="0">
                <a:solidFill>
                  <a:srgbClr val="C00000"/>
                </a:solidFill>
                <a:ea typeface="微软雅黑" panose="020B0503020204020204" pitchFamily="34" charset="-122"/>
              </a:rPr>
              <a:t>、正式答辩</a:t>
            </a:r>
            <a:r>
              <a:rPr lang="en-US" altLang="zh-CN" sz="2200" dirty="0">
                <a:solidFill>
                  <a:srgbClr val="C00000"/>
                </a:solidFill>
                <a:ea typeface="微软雅黑" panose="020B0503020204020204" pitchFamily="34" charset="-122"/>
              </a:rPr>
              <a:t>(5</a:t>
            </a:r>
            <a:r>
              <a:rPr lang="zh-CN" altLang="en-US" sz="2200" dirty="0">
                <a:solidFill>
                  <a:srgbClr val="C00000"/>
                </a:solidFill>
                <a:ea typeface="微软雅黑" panose="020B0503020204020204" pitchFamily="34" charset="-122"/>
              </a:rPr>
              <a:t>月份</a:t>
            </a:r>
            <a:r>
              <a:rPr lang="en-US" altLang="zh-CN" sz="2200" dirty="0">
                <a:solidFill>
                  <a:srgbClr val="C00000"/>
                </a:solidFill>
                <a:ea typeface="微软雅黑" panose="020B0503020204020204" pitchFamily="34" charset="-122"/>
              </a:rPr>
              <a:t>)</a:t>
            </a:r>
            <a:r>
              <a:rPr lang="zh-CN" altLang="en-US" sz="2200" dirty="0">
                <a:solidFill>
                  <a:srgbClr val="C00000"/>
                </a:solidFill>
                <a:ea typeface="微软雅黑" panose="020B0503020204020204" pitchFamily="34" charset="-122"/>
              </a:rPr>
              <a:t>、毕业</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25603" name="Rectangle 4"/>
          <p:cNvSpPr>
            <a:spLocks noChangeArrowheads="1"/>
          </p:cNvSpPr>
          <p:nvPr/>
        </p:nvSpPr>
        <p:spPr bwMode="auto">
          <a:xfrm>
            <a:off x="3236913" y="3540125"/>
            <a:ext cx="2338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33CCCC"/>
                </a:solidFill>
                <a:latin typeface="微软雅黑" panose="020B0503020204020204" pitchFamily="34" charset="-122"/>
                <a:ea typeface="微软雅黑" panose="020B0503020204020204" pitchFamily="34" charset="-122"/>
              </a:rPr>
              <a:t>必修环节一览表</a:t>
            </a:r>
          </a:p>
        </p:txBody>
      </p:sp>
      <p:graphicFrame>
        <p:nvGraphicFramePr>
          <p:cNvPr id="5" name="Group 82"/>
          <p:cNvGraphicFramePr>
            <a:graphicFrameLocks noGrp="1"/>
          </p:cNvGraphicFramePr>
          <p:nvPr>
            <p:extLst>
              <p:ext uri="{D42A27DB-BD31-4B8C-83A1-F6EECF244321}">
                <p14:modId xmlns:p14="http://schemas.microsoft.com/office/powerpoint/2010/main" val="2791359234"/>
              </p:ext>
            </p:extLst>
          </p:nvPr>
        </p:nvGraphicFramePr>
        <p:xfrm>
          <a:off x="1008063" y="4076700"/>
          <a:ext cx="7000875" cy="1984375"/>
        </p:xfrm>
        <a:graphic>
          <a:graphicData uri="http://schemas.openxmlformats.org/drawingml/2006/table">
            <a:tbl>
              <a:tblPr/>
              <a:tblGrid>
                <a:gridCol w="28575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2581275">
                  <a:extLst>
                    <a:ext uri="{9D8B030D-6E8A-4147-A177-3AD203B41FA5}">
                      <a16:colId xmlns:a16="http://schemas.microsoft.com/office/drawing/2014/main" val="20002"/>
                    </a:ext>
                  </a:extLst>
                </a:gridCol>
              </a:tblGrid>
              <a:tr h="396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FF"/>
                          </a:solidFill>
                          <a:effectLst/>
                          <a:latin typeface="微软雅黑" pitchFamily="34" charset="-122"/>
                          <a:ea typeface="微软雅黑" pitchFamily="34" charset="-122"/>
                        </a:rPr>
                        <a:t>必修环节</a:t>
                      </a:r>
                    </a:p>
                  </a:txBody>
                  <a:tcPr marT="45734" marB="4573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FF"/>
                          </a:solidFill>
                          <a:effectLst/>
                          <a:latin typeface="微软雅黑" pitchFamily="34" charset="-122"/>
                          <a:ea typeface="微软雅黑" pitchFamily="34" charset="-122"/>
                        </a:rPr>
                        <a:t>学分</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FF"/>
                          </a:solidFill>
                          <a:effectLst/>
                          <a:latin typeface="微软雅黑" pitchFamily="34" charset="-122"/>
                          <a:ea typeface="微软雅黑" pitchFamily="34" charset="-122"/>
                        </a:rPr>
                        <a:t>完成时间</a:t>
                      </a:r>
                    </a:p>
                  </a:txBody>
                  <a:tcPr marT="45734" marB="4573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开题报告</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微软雅黑" panose="020B0503020204020204" pitchFamily="34" charset="-122"/>
                        </a:rPr>
                        <a:t>3</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第三学期末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学术交流和社会实践</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微软雅黑" panose="020B0503020204020204" pitchFamily="34" charset="-122"/>
                        </a:rPr>
                        <a:t>1</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硕士学习期间</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C00000"/>
                          </a:solidFill>
                          <a:effectLst/>
                          <a:latin typeface="微软雅黑" pitchFamily="34" charset="-122"/>
                          <a:ea typeface="微软雅黑" pitchFamily="34" charset="-122"/>
                        </a:rPr>
                        <a:t>工程实践</a:t>
                      </a:r>
                      <a:r>
                        <a:rPr kumimoji="0" lang="en-US" altLang="zh-CN" sz="1800" b="0" i="0" u="none" strike="noStrike" cap="none" normalizeH="0" baseline="0" dirty="0" smtClean="0">
                          <a:ln>
                            <a:noFill/>
                          </a:ln>
                          <a:solidFill>
                            <a:srgbClr val="C00000"/>
                          </a:solidFill>
                          <a:effectLst/>
                          <a:latin typeface="微软雅黑" pitchFamily="34" charset="-122"/>
                          <a:ea typeface="微软雅黑" pitchFamily="34" charset="-122"/>
                        </a:rPr>
                        <a:t>(</a:t>
                      </a:r>
                      <a:r>
                        <a:rPr kumimoji="0" lang="zh-CN" altLang="en-US" sz="1800" b="0" i="0" u="none" strike="noStrike" cap="none" normalizeH="0" baseline="0" dirty="0" smtClean="0">
                          <a:ln>
                            <a:noFill/>
                          </a:ln>
                          <a:solidFill>
                            <a:srgbClr val="C00000"/>
                          </a:solidFill>
                          <a:effectLst/>
                          <a:latin typeface="微软雅黑" pitchFamily="34" charset="-122"/>
                          <a:ea typeface="微软雅黑" pitchFamily="34" charset="-122"/>
                        </a:rPr>
                        <a:t>专业学位</a:t>
                      </a:r>
                      <a:r>
                        <a:rPr kumimoji="0" lang="en-US" altLang="zh-CN" sz="1800" b="0" i="0" u="none" strike="noStrike" cap="none" normalizeH="0" baseline="0" dirty="0" smtClean="0">
                          <a:ln>
                            <a:noFill/>
                          </a:ln>
                          <a:solidFill>
                            <a:srgbClr val="C00000"/>
                          </a:solidFill>
                          <a:effectLst/>
                          <a:latin typeface="微软雅黑" pitchFamily="34" charset="-122"/>
                          <a:ea typeface="微软雅黑" pitchFamily="34" charset="-122"/>
                        </a:rPr>
                        <a:t>)</a:t>
                      </a:r>
                      <a:endParaRPr kumimoji="0" lang="zh-CN" altLang="en-US" sz="1800" b="0" i="0" u="none" strike="noStrike" cap="none" normalizeH="0" baseline="0" dirty="0" smtClean="0">
                        <a:ln>
                          <a:noFill/>
                        </a:ln>
                        <a:solidFill>
                          <a:srgbClr val="C00000"/>
                        </a:solidFill>
                        <a:effectLst/>
                        <a:latin typeface="微软雅黑" pitchFamily="34" charset="-122"/>
                        <a:ea typeface="微软雅黑" pitchFamily="34" charset="-122"/>
                      </a:endParaRPr>
                    </a:p>
                  </a:txBody>
                  <a:tcPr marT="45734" marB="4573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微软雅黑" pitchFamily="34" charset="-122"/>
                          <a:ea typeface="微软雅黑" pitchFamily="34" charset="-122"/>
                        </a:rPr>
                        <a:t>3</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chemeClr val="tx1"/>
                        </a:solidFill>
                        <a:effectLst/>
                        <a:latin typeface="Arial" charset="0"/>
                        <a:ea typeface="宋体" charset="-122"/>
                      </a:endParaRPr>
                    </a:p>
                  </a:txBody>
                  <a:tcPr marT="45737" marB="45737"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中期考核</a:t>
                      </a:r>
                      <a:endParaRPr kumimoji="0" lang="en-US" altLang="zh-CN"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微软雅黑" panose="020B0503020204020204" pitchFamily="34" charset="-122"/>
                        </a:rPr>
                        <a:t>3</a:t>
                      </a:r>
                    </a:p>
                  </a:txBody>
                  <a:tcPr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第五学期末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T="45734" marB="4573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5629" name="Text Box 84"/>
          <p:cNvSpPr txBox="1">
            <a:spLocks noChangeArrowheads="1"/>
          </p:cNvSpPr>
          <p:nvPr/>
        </p:nvSpPr>
        <p:spPr bwMode="auto">
          <a:xfrm>
            <a:off x="1008063" y="2403475"/>
            <a:ext cx="707231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a:spcBef>
                <a:spcPct val="20000"/>
              </a:spcBef>
              <a:buChar char="•"/>
              <a:tabLst>
                <a:tab pos="622300" algn="l"/>
              </a:tabLst>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tabLst>
                <a:tab pos="622300" algn="l"/>
              </a:tabLst>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tabLst>
                <a:tab pos="6223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6223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6223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0"/>
              </a:spcBef>
              <a:buFontTx/>
              <a:buNone/>
            </a:pPr>
            <a:r>
              <a:rPr lang="zh-CN" altLang="en-US" sz="2000" dirty="0">
                <a:ea typeface="微软雅黑" panose="020B0503020204020204" pitchFamily="34" charset="-122"/>
              </a:rPr>
              <a:t>必修环节中包括开题报告、中期考核和社会实践，</a:t>
            </a:r>
            <a:r>
              <a:rPr lang="zh-CN" altLang="en-US" sz="2000" dirty="0">
                <a:solidFill>
                  <a:srgbClr val="FF0000"/>
                </a:solidFill>
                <a:latin typeface="微软雅黑" panose="020B0503020204020204" pitchFamily="34" charset="-122"/>
                <a:ea typeface="微软雅黑" panose="020B0503020204020204" pitchFamily="34" charset="-122"/>
              </a:rPr>
              <a:t>学术型</a:t>
            </a:r>
            <a:r>
              <a:rPr lang="zh-CN" altLang="en-US" sz="2000" dirty="0">
                <a:ea typeface="微软雅黑" panose="020B0503020204020204" pitchFamily="34" charset="-122"/>
              </a:rPr>
              <a:t>硕士研究生需完成必修环节</a:t>
            </a:r>
            <a:r>
              <a:rPr lang="en-US" altLang="zh-CN" sz="2000" dirty="0">
                <a:solidFill>
                  <a:srgbClr val="FF0000"/>
                </a:solidFill>
                <a:ea typeface="微软雅黑" panose="020B0503020204020204" pitchFamily="34" charset="-122"/>
              </a:rPr>
              <a:t>7</a:t>
            </a:r>
            <a:r>
              <a:rPr lang="zh-CN" altLang="en-US" sz="2000" dirty="0">
                <a:solidFill>
                  <a:srgbClr val="FF0000"/>
                </a:solidFill>
                <a:ea typeface="微软雅黑" panose="020B0503020204020204" pitchFamily="34" charset="-122"/>
              </a:rPr>
              <a:t>个学分，</a:t>
            </a:r>
            <a:r>
              <a:rPr lang="zh-CN" altLang="en-US" sz="2000" dirty="0">
                <a:solidFill>
                  <a:srgbClr val="FF0000"/>
                </a:solidFill>
                <a:latin typeface="微软雅黑" panose="020B0503020204020204" pitchFamily="34" charset="-122"/>
                <a:ea typeface="微软雅黑" panose="020B0503020204020204" pitchFamily="34" charset="-122"/>
              </a:rPr>
              <a:t>专业学位</a:t>
            </a:r>
            <a:r>
              <a:rPr lang="zh-CN" altLang="en-US" sz="2000" dirty="0">
                <a:ea typeface="微软雅黑" panose="020B0503020204020204" pitchFamily="34" charset="-122"/>
              </a:rPr>
              <a:t>硕士研究生需完成必修环节</a:t>
            </a:r>
            <a:r>
              <a:rPr lang="en-US" altLang="zh-CN" sz="2000" dirty="0">
                <a:solidFill>
                  <a:srgbClr val="FF0000"/>
                </a:solidFill>
                <a:ea typeface="微软雅黑" panose="020B0503020204020204" pitchFamily="34" charset="-122"/>
              </a:rPr>
              <a:t>10</a:t>
            </a:r>
            <a:r>
              <a:rPr lang="zh-CN" altLang="en-US" sz="2000" dirty="0">
                <a:solidFill>
                  <a:srgbClr val="FF0000"/>
                </a:solidFill>
                <a:ea typeface="微软雅黑" panose="020B0503020204020204" pitchFamily="34" charset="-122"/>
              </a:rPr>
              <a:t>个学分</a:t>
            </a:r>
            <a:r>
              <a:rPr lang="zh-CN" altLang="en-US" sz="2000" dirty="0">
                <a:ea typeface="微软雅黑" panose="020B0503020204020204" pitchFamily="34" charset="-122"/>
              </a:rPr>
              <a:t>。</a:t>
            </a:r>
          </a:p>
        </p:txBody>
      </p:sp>
      <p:sp>
        <p:nvSpPr>
          <p:cNvPr id="25630" name="TextBox 6"/>
          <p:cNvSpPr txBox="1">
            <a:spLocks noChangeArrowheads="1"/>
          </p:cNvSpPr>
          <p:nvPr/>
        </p:nvSpPr>
        <p:spPr bwMode="auto">
          <a:xfrm>
            <a:off x="1060450" y="6061075"/>
            <a:ext cx="7019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dirty="0">
                <a:solidFill>
                  <a:srgbClr val="006600"/>
                </a:solidFill>
                <a:ea typeface="微软雅黑" panose="020B0503020204020204" pitchFamily="34" charset="-122"/>
              </a:rPr>
              <a:t>第六学期：完成论文写作、论文预答辩</a:t>
            </a:r>
            <a:r>
              <a:rPr lang="zh-CN" altLang="en-US" sz="2000" dirty="0">
                <a:latin typeface="Times New Roman" panose="02020603050405020304" pitchFamily="18" charset="0"/>
                <a:ea typeface="微软雅黑" panose="020B0503020204020204" pitchFamily="34" charset="-122"/>
              </a:rPr>
              <a:t>、</a:t>
            </a:r>
            <a:r>
              <a:rPr lang="zh-CN" altLang="en-US" sz="2000" dirty="0">
                <a:solidFill>
                  <a:srgbClr val="006600"/>
                </a:solidFill>
                <a:ea typeface="微软雅黑" panose="020B0503020204020204" pitchFamily="34" charset="-122"/>
              </a:rPr>
              <a:t>正式答辩、毕业</a:t>
            </a:r>
            <a:endParaRPr lang="zh-CN" altLang="en-US" sz="2000" dirty="0">
              <a:ea typeface="微软雅黑" panose="020B0503020204020204" pitchFamily="34" charset="-122"/>
            </a:endParaRPr>
          </a:p>
        </p:txBody>
      </p:sp>
      <p:sp>
        <p:nvSpPr>
          <p:cNvPr id="25631"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2" y="2403475"/>
            <a:ext cx="7236345"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algn="just" eaLnBrk="1" hangingPunct="1">
              <a:lnSpc>
                <a:spcPct val="125000"/>
              </a:lnSpc>
              <a:defRPr/>
            </a:pPr>
            <a:r>
              <a:rPr lang="zh-CN" altLang="en-US" sz="2000" b="1" dirty="0" smtClean="0">
                <a:solidFill>
                  <a:srgbClr val="FF0000"/>
                </a:solidFill>
                <a:ea typeface="微软雅黑" panose="020B0503020204020204" pitchFamily="34" charset="-122"/>
              </a:rPr>
              <a:t>一、开题报告</a:t>
            </a:r>
            <a:r>
              <a:rPr lang="en-US" altLang="zh-CN" sz="2000" b="1" dirty="0">
                <a:solidFill>
                  <a:srgbClr val="FF0000"/>
                </a:solidFill>
                <a:ea typeface="微软雅黑" panose="020B0503020204020204" pitchFamily="34" charset="-122"/>
              </a:rPr>
              <a:t>(3</a:t>
            </a:r>
            <a:r>
              <a:rPr lang="zh-CN" altLang="en-US" sz="2000" b="1" dirty="0">
                <a:solidFill>
                  <a:srgbClr val="FF0000"/>
                </a:solidFill>
                <a:ea typeface="微软雅黑" panose="020B0503020204020204" pitchFamily="34" charset="-122"/>
              </a:rPr>
              <a:t>分</a:t>
            </a:r>
            <a:r>
              <a:rPr lang="en-US" altLang="zh-CN" sz="2000" b="1" dirty="0">
                <a:solidFill>
                  <a:srgbClr val="FF0000"/>
                </a:solidFill>
                <a:ea typeface="微软雅黑" panose="020B0503020204020204" pitchFamily="34" charset="-122"/>
              </a:rPr>
              <a:t>)</a:t>
            </a:r>
            <a:endParaRPr lang="zh-CN" altLang="en-US" sz="2000" b="1" dirty="0" smtClean="0">
              <a:solidFill>
                <a:srgbClr val="FF0000"/>
              </a:solidFill>
              <a:ea typeface="微软雅黑" panose="020B0503020204020204" pitchFamily="34" charset="-122"/>
            </a:endParaRPr>
          </a:p>
          <a:p>
            <a:pPr indent="452438" algn="just" eaLnBrk="1" hangingPunct="1">
              <a:lnSpc>
                <a:spcPct val="125000"/>
              </a:lnSpc>
              <a:defRPr/>
            </a:pPr>
            <a:r>
              <a:rPr lang="zh-CN" altLang="en-US" sz="2000" dirty="0" smtClean="0">
                <a:ea typeface="微软雅黑" panose="020B0503020204020204" pitchFamily="34" charset="-122"/>
              </a:rPr>
              <a:t>研究生</a:t>
            </a:r>
            <a:r>
              <a:rPr lang="zh-CN" altLang="en-US" sz="2000" dirty="0" smtClean="0">
                <a:solidFill>
                  <a:srgbClr val="FF0000"/>
                </a:solidFill>
                <a:ea typeface="微软雅黑" panose="020B0503020204020204" pitchFamily="34" charset="-122"/>
              </a:rPr>
              <a:t>进入实验室后半年（第三学期）内需作开题报告</a:t>
            </a:r>
            <a:r>
              <a:rPr lang="zh-CN" altLang="en-US" sz="2000" dirty="0" smtClean="0">
                <a:ea typeface="微软雅黑" panose="020B0503020204020204" pitchFamily="34" charset="-122"/>
              </a:rPr>
              <a:t>。</a:t>
            </a:r>
            <a:endParaRPr lang="en-US" altLang="zh-CN" sz="2000" dirty="0" smtClean="0">
              <a:ea typeface="微软雅黑" panose="020B0503020204020204" pitchFamily="34" charset="-122"/>
            </a:endParaRPr>
          </a:p>
          <a:p>
            <a:pPr indent="452438" algn="just" eaLnBrk="1" hangingPunct="1">
              <a:lnSpc>
                <a:spcPct val="125000"/>
              </a:lnSpc>
              <a:defRPr/>
            </a:pPr>
            <a:r>
              <a:rPr lang="zh-CN" altLang="en-US" sz="2000" dirty="0" smtClean="0">
                <a:ea typeface="微软雅黑" panose="020B0503020204020204" pitchFamily="34" charset="-122"/>
              </a:rPr>
              <a:t>开题报告采取以</a:t>
            </a:r>
            <a:r>
              <a:rPr lang="zh-CN" altLang="en-US" sz="2000" dirty="0" smtClean="0">
                <a:solidFill>
                  <a:srgbClr val="FF0000"/>
                </a:solidFill>
                <a:ea typeface="微软雅黑" panose="020B0503020204020204" pitchFamily="34" charset="-122"/>
              </a:rPr>
              <a:t>书面报告和口头报告</a:t>
            </a:r>
            <a:r>
              <a:rPr lang="zh-CN" altLang="en-US" sz="2000" dirty="0" smtClean="0">
                <a:ea typeface="微软雅黑" panose="020B0503020204020204" pitchFamily="34" charset="-122"/>
              </a:rPr>
              <a:t>的方式举行。文献调研报告应综述学位论文研究课题的国内外发展现状、存在问题和本人见解。在文献调研的基础上撰写开题报告，开题报告要求</a:t>
            </a:r>
            <a:r>
              <a:rPr lang="zh-CN" altLang="en-US" sz="2000" dirty="0" smtClean="0">
                <a:solidFill>
                  <a:srgbClr val="FF0000"/>
                </a:solidFill>
                <a:ea typeface="微软雅黑" panose="020B0503020204020204" pitchFamily="34" charset="-122"/>
              </a:rPr>
              <a:t>对选题的目的、意义，选题的科学依据，研究内容，研究方法，预期目标，研究工作技术路线和实施方案做出详细论证。</a:t>
            </a:r>
          </a:p>
        </p:txBody>
      </p:sp>
      <p:sp>
        <p:nvSpPr>
          <p:cNvPr id="26628"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07231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一、开题报告</a:t>
            </a:r>
            <a:r>
              <a:rPr lang="en-US" altLang="zh-CN" sz="2000" b="1" dirty="0">
                <a:solidFill>
                  <a:srgbClr val="FF0000"/>
                </a:solidFill>
                <a:ea typeface="微软雅黑" panose="020B0503020204020204" pitchFamily="34" charset="-122"/>
              </a:rPr>
              <a:t>(3</a:t>
            </a:r>
            <a:r>
              <a:rPr lang="zh-CN" altLang="en-US" sz="2000" b="1" dirty="0">
                <a:solidFill>
                  <a:srgbClr val="FF0000"/>
                </a:solidFill>
                <a:ea typeface="微软雅黑" panose="020B0503020204020204" pitchFamily="34" charset="-122"/>
              </a:rPr>
              <a:t>分</a:t>
            </a:r>
            <a:r>
              <a:rPr lang="en-US" altLang="zh-CN" sz="2000" b="1" dirty="0">
                <a:solidFill>
                  <a:srgbClr val="FF0000"/>
                </a:solidFill>
                <a:ea typeface="微软雅黑" panose="020B0503020204020204" pitchFamily="34" charset="-122"/>
              </a:rPr>
              <a:t>)</a:t>
            </a:r>
            <a:endParaRPr lang="zh-CN" altLang="en-US" sz="2000" b="1" dirty="0" smtClean="0">
              <a:solidFill>
                <a:srgbClr val="FF0000"/>
              </a:solidFill>
              <a:ea typeface="微软雅黑" panose="020B0503020204020204" pitchFamily="34" charset="-122"/>
            </a:endParaRPr>
          </a:p>
          <a:p>
            <a:pPr indent="452438" algn="just" eaLnBrk="1" hangingPunct="1">
              <a:lnSpc>
                <a:spcPct val="125000"/>
              </a:lnSpc>
              <a:defRPr/>
            </a:pPr>
            <a:r>
              <a:rPr lang="zh-CN" altLang="en-US" sz="2000" dirty="0" smtClean="0">
                <a:ea typeface="微软雅黑" panose="020B0503020204020204" pitchFamily="34" charset="-122"/>
              </a:rPr>
              <a:t>书面报告交</a:t>
            </a:r>
            <a:r>
              <a:rPr lang="zh-CN" altLang="en-US" sz="2000" dirty="0" smtClean="0">
                <a:solidFill>
                  <a:srgbClr val="FF0000"/>
                </a:solidFill>
                <a:ea typeface="微软雅黑" panose="020B0503020204020204" pitchFamily="34" charset="-122"/>
              </a:rPr>
              <a:t>研究生部，由该部门组织本学科和相关学科专家对研究生开题报告进行评审</a:t>
            </a:r>
            <a:r>
              <a:rPr lang="zh-CN" altLang="en-US" sz="2000" dirty="0" smtClean="0">
                <a:ea typeface="微软雅黑" panose="020B0503020204020204" pitchFamily="34" charset="-122"/>
              </a:rPr>
              <a:t>。论文课题的意义、设计途径的合理性对论文工作具有决定性影响。如果开题报告中出现重大错误或失误，则该开题报告不能通过，作者必须重新进行文献调研，重做开题报告。</a:t>
            </a:r>
            <a:endParaRPr lang="en-US" altLang="zh-CN" sz="2000" dirty="0" smtClean="0">
              <a:ea typeface="微软雅黑" panose="020B0503020204020204" pitchFamily="34" charset="-122"/>
            </a:endParaRPr>
          </a:p>
          <a:p>
            <a:pPr indent="452438" algn="just" eaLnBrk="1" hangingPunct="1">
              <a:lnSpc>
                <a:spcPct val="125000"/>
              </a:lnSpc>
              <a:defRPr/>
            </a:pPr>
            <a:r>
              <a:rPr lang="zh-CN" altLang="en-US" sz="2000" dirty="0">
                <a:ea typeface="微软雅黑" panose="020B0503020204020204" pitchFamily="34" charset="-122"/>
              </a:rPr>
              <a:t>为保证培养质量，</a:t>
            </a:r>
            <a:r>
              <a:rPr lang="zh-CN" altLang="en-US" sz="2000"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ea typeface="微软雅黑" panose="020B0503020204020204" pitchFamily="34" charset="-122"/>
              </a:rPr>
              <a:t>，</a:t>
            </a:r>
            <a:r>
              <a:rPr lang="zh-CN" altLang="en-US" sz="2000" dirty="0" smtClean="0">
                <a:ea typeface="微软雅黑" panose="020B0503020204020204" pitchFamily="34" charset="-122"/>
              </a:rPr>
              <a:t>对</a:t>
            </a:r>
            <a:r>
              <a:rPr lang="zh-CN" altLang="en-US" sz="2000" dirty="0">
                <a:ea typeface="微软雅黑" panose="020B0503020204020204" pitchFamily="34" charset="-122"/>
              </a:rPr>
              <a:t>开题报告</a:t>
            </a:r>
            <a:r>
              <a:rPr lang="zh-CN" altLang="en-US" sz="2000" dirty="0" smtClean="0">
                <a:ea typeface="微软雅黑" panose="020B0503020204020204" pitchFamily="34" charset="-122"/>
              </a:rPr>
              <a:t>中</a:t>
            </a:r>
            <a:r>
              <a:rPr lang="zh-CN" altLang="en-US" sz="2000" dirty="0">
                <a:ea typeface="微软雅黑" panose="020B0503020204020204" pitchFamily="34" charset="-122"/>
              </a:rPr>
              <a:t>不合格者给予限期</a:t>
            </a:r>
            <a:r>
              <a:rPr lang="zh-CN" altLang="en-US" sz="2000" dirty="0" smtClean="0">
                <a:ea typeface="微软雅黑" panose="020B0503020204020204" pitchFamily="34" charset="-122"/>
              </a:rPr>
              <a:t>整改的</a:t>
            </a:r>
            <a:r>
              <a:rPr lang="zh-CN" altLang="en-US" sz="2000" dirty="0">
                <a:ea typeface="微软雅黑" panose="020B0503020204020204" pitchFamily="34" charset="-122"/>
              </a:rPr>
              <a:t>处理</a:t>
            </a:r>
            <a:r>
              <a:rPr lang="zh-CN" altLang="en-US" sz="2000" dirty="0" smtClean="0">
                <a:ea typeface="微软雅黑" panose="020B0503020204020204" pitchFamily="34" charset="-122"/>
              </a:rPr>
              <a:t>。</a:t>
            </a:r>
          </a:p>
        </p:txBody>
      </p:sp>
      <p:sp>
        <p:nvSpPr>
          <p:cNvPr id="27652"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2358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二、学术交流和社会实践</a:t>
            </a:r>
            <a:r>
              <a:rPr lang="en-US" altLang="zh-CN" sz="2000" b="1" dirty="0" smtClean="0">
                <a:solidFill>
                  <a:srgbClr val="FF0000"/>
                </a:solidFill>
                <a:ea typeface="微软雅黑" panose="020B0503020204020204" pitchFamily="34" charset="-122"/>
              </a:rPr>
              <a:t>(1</a:t>
            </a:r>
            <a:r>
              <a:rPr lang="zh-CN" altLang="en-US" sz="2000" b="1" dirty="0" smtClean="0">
                <a:solidFill>
                  <a:srgbClr val="FF0000"/>
                </a:solidFill>
                <a:ea typeface="微软雅黑" panose="020B0503020204020204" pitchFamily="34" charset="-122"/>
              </a:rPr>
              <a:t>分</a:t>
            </a:r>
            <a:r>
              <a:rPr lang="en-US" altLang="zh-CN" sz="2000" b="1" dirty="0">
                <a:solidFill>
                  <a:srgbClr val="FF0000"/>
                </a:solidFill>
                <a:ea typeface="微软雅黑" panose="020B0503020204020204" pitchFamily="34" charset="-122"/>
              </a:rPr>
              <a:t>)</a:t>
            </a:r>
            <a:endParaRPr lang="zh-CN" altLang="en-US" sz="2000" b="1" dirty="0" smtClean="0">
              <a:solidFill>
                <a:srgbClr val="FF0000"/>
              </a:solidFill>
              <a:ea typeface="微软雅黑" panose="020B0503020204020204" pitchFamily="34" charset="-122"/>
            </a:endParaRPr>
          </a:p>
          <a:p>
            <a:pPr indent="541338" eaLnBrk="1" hangingPunct="1">
              <a:lnSpc>
                <a:spcPct val="125000"/>
              </a:lnSpc>
              <a:defRPr/>
            </a:pPr>
            <a:r>
              <a:rPr lang="zh-CN" altLang="en-US" sz="2000" dirty="0" smtClean="0">
                <a:ea typeface="微软雅黑" panose="020B0503020204020204" pitchFamily="34" charset="-122"/>
              </a:rPr>
              <a:t>研究生在学期间应参加本所组织的学术讨论会和国内外的各类学术活动，以了解学科发展动态，获取学科最新信息，拓展知识、陶冶情操，加强修养、提高素质。在学期间</a:t>
            </a:r>
            <a:r>
              <a:rPr lang="zh-CN" altLang="en-US" sz="2000" dirty="0" smtClean="0">
                <a:solidFill>
                  <a:srgbClr val="FF0000"/>
                </a:solidFill>
                <a:ea typeface="微软雅黑" panose="020B0503020204020204" pitchFamily="34" charset="-122"/>
              </a:rPr>
              <a:t>参加学术报告应不少于</a:t>
            </a:r>
            <a:r>
              <a:rPr lang="en-US" altLang="zh-CN" sz="2000" dirty="0" smtClean="0">
                <a:solidFill>
                  <a:srgbClr val="FF0000"/>
                </a:solidFill>
                <a:ea typeface="微软雅黑" panose="020B0503020204020204" pitchFamily="34" charset="-122"/>
              </a:rPr>
              <a:t>3</a:t>
            </a:r>
            <a:r>
              <a:rPr lang="zh-CN" altLang="en-US" sz="2000" dirty="0" smtClean="0">
                <a:solidFill>
                  <a:srgbClr val="FF0000"/>
                </a:solidFill>
                <a:ea typeface="微软雅黑" panose="020B0503020204020204" pitchFamily="34" charset="-122"/>
              </a:rPr>
              <a:t>次，累计时间不少于</a:t>
            </a:r>
            <a:r>
              <a:rPr lang="en-US" altLang="zh-CN" sz="2000" dirty="0" smtClean="0">
                <a:solidFill>
                  <a:srgbClr val="FF0000"/>
                </a:solidFill>
                <a:ea typeface="微软雅黑" panose="020B0503020204020204" pitchFamily="34" charset="-122"/>
              </a:rPr>
              <a:t>6</a:t>
            </a:r>
            <a:r>
              <a:rPr lang="zh-CN" altLang="en-US" sz="2000" dirty="0" smtClean="0">
                <a:solidFill>
                  <a:srgbClr val="FF0000"/>
                </a:solidFill>
                <a:ea typeface="微软雅黑" panose="020B0503020204020204" pitchFamily="34" charset="-122"/>
              </a:rPr>
              <a:t>学时</a:t>
            </a:r>
            <a:r>
              <a:rPr lang="en-US" altLang="zh-CN" sz="2000" dirty="0" smtClean="0">
                <a:solidFill>
                  <a:srgbClr val="FF0000"/>
                </a:solidFill>
                <a:ea typeface="微软雅黑" panose="020B0503020204020204" pitchFamily="34" charset="-122"/>
              </a:rPr>
              <a:t>(1</a:t>
            </a:r>
            <a:r>
              <a:rPr lang="zh-CN" altLang="en-US" sz="2000" dirty="0" smtClean="0">
                <a:solidFill>
                  <a:srgbClr val="FF0000"/>
                </a:solidFill>
                <a:ea typeface="微软雅黑" panose="020B0503020204020204" pitchFamily="34" charset="-122"/>
              </a:rPr>
              <a:t>学分</a:t>
            </a:r>
            <a:r>
              <a:rPr lang="en-US" altLang="zh-CN" sz="2000" dirty="0" smtClean="0">
                <a:solidFill>
                  <a:srgbClr val="FF0000"/>
                </a:solidFill>
                <a:ea typeface="微软雅黑" panose="020B0503020204020204" pitchFamily="34" charset="-122"/>
              </a:rPr>
              <a:t>);</a:t>
            </a:r>
          </a:p>
          <a:p>
            <a:pPr indent="541338" eaLnBrk="1" hangingPunct="1">
              <a:lnSpc>
                <a:spcPct val="125000"/>
              </a:lnSpc>
              <a:defRPr/>
            </a:pPr>
            <a:r>
              <a:rPr lang="zh-CN" altLang="en-US" sz="2000" dirty="0" smtClean="0">
                <a:ea typeface="微软雅黑" panose="020B0503020204020204" pitchFamily="34" charset="-122"/>
              </a:rPr>
              <a:t>积极参加</a:t>
            </a:r>
            <a:r>
              <a:rPr lang="zh-CN" altLang="en-US" sz="2000" dirty="0" smtClean="0">
                <a:solidFill>
                  <a:srgbClr val="00B050"/>
                </a:solidFill>
                <a:ea typeface="微软雅黑" panose="020B0503020204020204" pitchFamily="34" charset="-122"/>
              </a:rPr>
              <a:t>社会调查</a:t>
            </a:r>
            <a:r>
              <a:rPr lang="zh-CN" altLang="en-US" sz="2000" dirty="0" smtClean="0">
                <a:ea typeface="微软雅黑" panose="020B0503020204020204" pitchFamily="34" charset="-122"/>
              </a:rPr>
              <a:t>和</a:t>
            </a:r>
            <a:r>
              <a:rPr lang="zh-CN" altLang="en-US" sz="2000" dirty="0" smtClean="0">
                <a:solidFill>
                  <a:srgbClr val="00B050"/>
                </a:solidFill>
                <a:ea typeface="微软雅黑" panose="020B0503020204020204" pitchFamily="34" charset="-122"/>
              </a:rPr>
              <a:t>公益活动</a:t>
            </a:r>
            <a:r>
              <a:rPr lang="zh-CN" altLang="en-US" sz="2000" dirty="0" smtClean="0">
                <a:ea typeface="微软雅黑" panose="020B0503020204020204" pitchFamily="34" charset="-122"/>
              </a:rPr>
              <a:t>等社会实践活动。</a:t>
            </a:r>
          </a:p>
          <a:p>
            <a:pPr indent="541338" eaLnBrk="1" hangingPunct="1">
              <a:lnSpc>
                <a:spcPct val="125000"/>
              </a:lnSpc>
              <a:defRPr/>
            </a:pPr>
            <a:r>
              <a:rPr lang="zh-CN" altLang="en-US" sz="2000" dirty="0" smtClean="0">
                <a:ea typeface="微软雅黑" panose="020B0503020204020204" pitchFamily="34" charset="-122"/>
              </a:rPr>
              <a:t>研究生参加学术活动的情况应及时填入</a:t>
            </a:r>
            <a:r>
              <a:rPr lang="en-US" altLang="zh-CN" sz="2000" dirty="0" smtClean="0">
                <a:ea typeface="微软雅黑" panose="020B0503020204020204" pitchFamily="34" charset="-122"/>
              </a:rPr>
              <a:t>《</a:t>
            </a:r>
            <a:r>
              <a:rPr lang="zh-CN" altLang="en-US" sz="2000" dirty="0" smtClean="0">
                <a:ea typeface="微软雅黑" panose="020B0503020204020204" pitchFamily="34" charset="-122"/>
              </a:rPr>
              <a:t>研究生学术报告及社会实践表</a:t>
            </a:r>
            <a:r>
              <a:rPr lang="en-US" altLang="zh-CN" sz="2000" dirty="0" smtClean="0">
                <a:ea typeface="微软雅黑" panose="020B0503020204020204" pitchFamily="34" charset="-122"/>
              </a:rPr>
              <a:t>》</a:t>
            </a:r>
            <a:r>
              <a:rPr lang="zh-CN" altLang="en-US" sz="2000" dirty="0" smtClean="0">
                <a:ea typeface="微软雅黑" panose="020B0503020204020204" pitchFamily="34" charset="-122"/>
              </a:rPr>
              <a:t>，并在达到学分要求时交研究生部审核确认。</a:t>
            </a:r>
          </a:p>
        </p:txBody>
      </p:sp>
      <p:sp>
        <p:nvSpPr>
          <p:cNvPr id="28676"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入所学习提纲</a:t>
            </a:r>
          </a:p>
        </p:txBody>
      </p:sp>
      <p:sp>
        <p:nvSpPr>
          <p:cNvPr id="6147" name="TextBox 3"/>
          <p:cNvSpPr txBox="1">
            <a:spLocks noChangeArrowheads="1"/>
          </p:cNvSpPr>
          <p:nvPr/>
        </p:nvSpPr>
        <p:spPr bwMode="auto">
          <a:xfrm>
            <a:off x="1357313" y="2428875"/>
            <a:ext cx="6572250" cy="195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Wingdings" panose="05000000000000000000" pitchFamily="2" charset="2"/>
              <a:buChar char="u"/>
            </a:pPr>
            <a:r>
              <a:rPr lang="zh-CN" altLang="en-US" sz="2800" b="1" dirty="0">
                <a:solidFill>
                  <a:srgbClr val="0000FF"/>
                </a:solidFill>
                <a:latin typeface="微软雅黑" panose="020B0503020204020204" pitchFamily="34" charset="-122"/>
                <a:ea typeface="微软雅黑" panose="020B0503020204020204" pitchFamily="34" charset="-122"/>
              </a:rPr>
              <a:t>研究所简况</a:t>
            </a:r>
          </a:p>
          <a:p>
            <a:pPr eaLnBrk="1" hangingPunct="1">
              <a:lnSpc>
                <a:spcPct val="150000"/>
              </a:lnSpc>
              <a:spcBef>
                <a:spcPct val="0"/>
              </a:spcBef>
              <a:buFont typeface="Wingdings" panose="05000000000000000000" pitchFamily="2" charset="2"/>
              <a:buChar char="u"/>
            </a:pPr>
            <a:r>
              <a:rPr lang="zh-CN" altLang="en-US" sz="2800" b="1" dirty="0">
                <a:solidFill>
                  <a:srgbClr val="0000FF"/>
                </a:solidFill>
                <a:latin typeface="微软雅黑" panose="020B0503020204020204" pitchFamily="34" charset="-122"/>
                <a:ea typeface="微软雅黑" panose="020B0503020204020204" pitchFamily="34" charset="-122"/>
              </a:rPr>
              <a:t>研究生培养工作介绍</a:t>
            </a:r>
          </a:p>
          <a:p>
            <a:pPr eaLnBrk="1" hangingPunct="1">
              <a:lnSpc>
                <a:spcPct val="150000"/>
              </a:lnSpc>
              <a:spcBef>
                <a:spcPct val="0"/>
              </a:spcBef>
              <a:buFont typeface="Wingdings" panose="05000000000000000000" pitchFamily="2" charset="2"/>
              <a:buChar char="u"/>
            </a:pPr>
            <a:r>
              <a:rPr lang="zh-CN" altLang="en-US" sz="2800" b="1" dirty="0">
                <a:solidFill>
                  <a:srgbClr val="0000FF"/>
                </a:solidFill>
                <a:latin typeface="微软雅黑" panose="020B0503020204020204" pitchFamily="34" charset="-122"/>
                <a:ea typeface="微软雅黑" panose="020B0503020204020204" pitchFamily="34" charset="-122"/>
              </a:rPr>
              <a:t>要求与希望</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2358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三、</a:t>
            </a:r>
            <a:r>
              <a:rPr lang="zh-CN" altLang="en-US" sz="2000" b="1" dirty="0">
                <a:solidFill>
                  <a:srgbClr val="FF0000"/>
                </a:solidFill>
                <a:latin typeface="微软雅黑" pitchFamily="34" charset="-122"/>
                <a:ea typeface="微软雅黑" pitchFamily="34" charset="-122"/>
              </a:rPr>
              <a:t>工程实践</a:t>
            </a:r>
            <a:r>
              <a:rPr lang="en-US" altLang="zh-CN" sz="2000" b="1" dirty="0">
                <a:solidFill>
                  <a:srgbClr val="FF0000"/>
                </a:solidFill>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专业学位</a:t>
            </a:r>
            <a:r>
              <a:rPr lang="en-US" altLang="zh-CN" sz="2000" b="1" dirty="0">
                <a:solidFill>
                  <a:srgbClr val="FF0000"/>
                </a:solidFill>
                <a:latin typeface="微软雅黑" pitchFamily="34" charset="-122"/>
                <a:ea typeface="微软雅黑" pitchFamily="34" charset="-122"/>
              </a:rPr>
              <a:t>) </a:t>
            </a:r>
            <a:r>
              <a:rPr lang="en-US" altLang="zh-CN" sz="2000" b="1" dirty="0" smtClean="0">
                <a:solidFill>
                  <a:srgbClr val="FF0000"/>
                </a:solidFill>
                <a:ea typeface="微软雅黑" panose="020B0503020204020204" pitchFamily="34" charset="-122"/>
              </a:rPr>
              <a:t>(3</a:t>
            </a:r>
            <a:r>
              <a:rPr lang="zh-CN" altLang="en-US" sz="2000" b="1" dirty="0" smtClean="0">
                <a:solidFill>
                  <a:srgbClr val="FF0000"/>
                </a:solidFill>
                <a:ea typeface="微软雅黑" panose="020B0503020204020204" pitchFamily="34" charset="-122"/>
              </a:rPr>
              <a:t>分</a:t>
            </a:r>
            <a:r>
              <a:rPr lang="en-US" altLang="zh-CN" sz="2000" b="1" dirty="0" smtClean="0">
                <a:solidFill>
                  <a:srgbClr val="FF0000"/>
                </a:solidFill>
                <a:ea typeface="微软雅黑" panose="020B0503020204020204" pitchFamily="34" charset="-122"/>
              </a:rPr>
              <a:t>)</a:t>
            </a:r>
            <a:endParaRPr lang="zh-CN" altLang="en-US" sz="2000" b="1" dirty="0" smtClean="0">
              <a:solidFill>
                <a:srgbClr val="FF0000"/>
              </a:solidFill>
              <a:ea typeface="微软雅黑" panose="020B0503020204020204" pitchFamily="34" charset="-122"/>
            </a:endParaRPr>
          </a:p>
          <a:p>
            <a:pPr indent="541338" eaLnBrk="1" hangingPunct="1">
              <a:lnSpc>
                <a:spcPct val="125000"/>
              </a:lnSpc>
              <a:defRPr/>
            </a:pPr>
            <a:r>
              <a:rPr lang="zh-CN" altLang="en-US" sz="2000" dirty="0" smtClean="0">
                <a:ea typeface="微软雅黑" panose="020B0503020204020204" pitchFamily="34" charset="-122"/>
              </a:rPr>
              <a:t>为</a:t>
            </a:r>
            <a:r>
              <a:rPr lang="zh-CN" altLang="en-US" sz="2000" dirty="0">
                <a:ea typeface="微软雅黑" panose="020B0503020204020204" pitchFamily="34" charset="-122"/>
              </a:rPr>
              <a:t>将我所全日制专业硕士研究生培养成为具有创新意识和独立承担并解决工程实际问题能力的开拓型、复合型高层次工程技术和工程管理人才，研究生</a:t>
            </a:r>
            <a:r>
              <a:rPr lang="zh-CN" altLang="en-US" sz="2000" dirty="0">
                <a:solidFill>
                  <a:srgbClr val="FF0000"/>
                </a:solidFill>
                <a:ea typeface="微软雅黑" panose="020B0503020204020204" pitchFamily="34" charset="-122"/>
              </a:rPr>
              <a:t>应在工程项目参加实践</a:t>
            </a:r>
            <a:r>
              <a:rPr lang="zh-CN" altLang="en-US" sz="2000" dirty="0">
                <a:ea typeface="微软雅黑" panose="020B0503020204020204" pitchFamily="34" charset="-122"/>
              </a:rPr>
              <a:t>的累计时间不</a:t>
            </a:r>
            <a:r>
              <a:rPr lang="zh-CN" altLang="en-US" sz="2000" dirty="0" smtClean="0">
                <a:solidFill>
                  <a:srgbClr val="FF0000"/>
                </a:solidFill>
                <a:ea typeface="微软雅黑" panose="020B0503020204020204" pitchFamily="34" charset="-122"/>
              </a:rPr>
              <a:t>少于</a:t>
            </a:r>
            <a:r>
              <a:rPr lang="en-US" altLang="zh-CN" sz="2000" dirty="0" smtClean="0">
                <a:solidFill>
                  <a:srgbClr val="FF0000"/>
                </a:solidFill>
                <a:ea typeface="微软雅黑" panose="020B0503020204020204" pitchFamily="34" charset="-122"/>
              </a:rPr>
              <a:t>3</a:t>
            </a:r>
            <a:r>
              <a:rPr lang="zh-CN" altLang="en-US" sz="2000" dirty="0" smtClean="0">
                <a:solidFill>
                  <a:srgbClr val="FF0000"/>
                </a:solidFill>
                <a:ea typeface="微软雅黑" panose="020B0503020204020204" pitchFamily="34" charset="-122"/>
              </a:rPr>
              <a:t>个月</a:t>
            </a:r>
            <a:r>
              <a:rPr lang="zh-CN" altLang="en-US" sz="2000" dirty="0" smtClean="0">
                <a:ea typeface="微软雅黑" panose="020B0503020204020204" pitchFamily="34" charset="-122"/>
              </a:rPr>
              <a:t>。</a:t>
            </a:r>
            <a:endParaRPr lang="en-US" altLang="zh-CN" sz="2000" dirty="0" smtClean="0">
              <a:ea typeface="微软雅黑" panose="020B0503020204020204" pitchFamily="34" charset="-122"/>
            </a:endParaRPr>
          </a:p>
          <a:p>
            <a:pPr indent="541338" eaLnBrk="1" hangingPunct="1">
              <a:lnSpc>
                <a:spcPct val="125000"/>
              </a:lnSpc>
              <a:defRPr/>
            </a:pPr>
            <a:r>
              <a:rPr lang="zh-CN" altLang="en-US" sz="2000" dirty="0" smtClean="0">
                <a:ea typeface="微软雅黑" panose="020B0503020204020204" pitchFamily="34" charset="-122"/>
              </a:rPr>
              <a:t>研究生参加工程实践活动情况应及时填写</a:t>
            </a:r>
            <a:r>
              <a:rPr lang="en-US" altLang="zh-CN" sz="2000" dirty="0" smtClean="0">
                <a:ea typeface="微软雅黑" panose="020B0503020204020204" pitchFamily="34" charset="-122"/>
              </a:rPr>
              <a:t>《</a:t>
            </a:r>
            <a:r>
              <a:rPr lang="zh-CN" altLang="en-US" sz="2000" dirty="0" smtClean="0">
                <a:ea typeface="微软雅黑" panose="020B0503020204020204" pitchFamily="34" charset="-122"/>
              </a:rPr>
              <a:t>中科院上海硅酸盐研究所全日制专业硕士研究生工程实践登记表</a:t>
            </a:r>
            <a:r>
              <a:rPr lang="en-US" altLang="zh-CN" sz="2000" dirty="0" smtClean="0">
                <a:ea typeface="微软雅黑" panose="020B0503020204020204" pitchFamily="34" charset="-122"/>
              </a:rPr>
              <a:t>》</a:t>
            </a:r>
            <a:r>
              <a:rPr lang="zh-CN" altLang="en-US" sz="2000" dirty="0">
                <a:ea typeface="微软雅黑" panose="020B0503020204020204" pitchFamily="34" charset="-122"/>
              </a:rPr>
              <a:t>，交研究生部审核</a:t>
            </a:r>
            <a:r>
              <a:rPr lang="zh-CN" altLang="en-US" sz="2000" dirty="0" smtClean="0">
                <a:ea typeface="微软雅黑" panose="020B0503020204020204" pitchFamily="34" charset="-122"/>
              </a:rPr>
              <a:t>确认。</a:t>
            </a:r>
          </a:p>
        </p:txBody>
      </p:sp>
      <p:sp>
        <p:nvSpPr>
          <p:cNvPr id="29700"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072312"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四、中期考核</a:t>
            </a:r>
            <a:r>
              <a:rPr lang="en-US" altLang="zh-CN" sz="2000" b="1" dirty="0">
                <a:solidFill>
                  <a:srgbClr val="FF0000"/>
                </a:solidFill>
                <a:ea typeface="微软雅黑" panose="020B0503020204020204" pitchFamily="34" charset="-122"/>
              </a:rPr>
              <a:t>(3</a:t>
            </a:r>
            <a:r>
              <a:rPr lang="zh-CN" altLang="en-US" sz="2000" b="1" dirty="0">
                <a:solidFill>
                  <a:srgbClr val="FF0000"/>
                </a:solidFill>
                <a:ea typeface="微软雅黑" panose="020B0503020204020204" pitchFamily="34" charset="-122"/>
              </a:rPr>
              <a:t>分</a:t>
            </a:r>
            <a:r>
              <a:rPr lang="en-US" altLang="zh-CN" sz="2000" b="1" dirty="0">
                <a:solidFill>
                  <a:srgbClr val="FF0000"/>
                </a:solidFill>
                <a:ea typeface="微软雅黑" panose="020B0503020204020204" pitchFamily="34" charset="-122"/>
              </a:rPr>
              <a:t>)</a:t>
            </a:r>
            <a:endParaRPr lang="zh-CN" altLang="en-US" sz="2000" b="1" dirty="0" smtClean="0">
              <a:solidFill>
                <a:srgbClr val="FF0000"/>
              </a:solidFill>
              <a:ea typeface="微软雅黑" panose="020B0503020204020204" pitchFamily="34" charset="-122"/>
            </a:endParaRPr>
          </a:p>
          <a:p>
            <a:pPr indent="628650" algn="just">
              <a:lnSpc>
                <a:spcPct val="125000"/>
              </a:lnSpc>
              <a:defRPr/>
            </a:pPr>
            <a:r>
              <a:rPr lang="zh-CN" altLang="en-US" sz="2000" dirty="0" smtClean="0">
                <a:ea typeface="微软雅黑" panose="020B0503020204020204" pitchFamily="34" charset="-122"/>
              </a:rPr>
              <a:t>研究生的中期</a:t>
            </a:r>
            <a:r>
              <a:rPr lang="zh-CN" altLang="en-US" sz="2000" dirty="0">
                <a:ea typeface="微软雅黑" panose="020B0503020204020204" pitchFamily="34" charset="-122"/>
              </a:rPr>
              <a:t>汇报一般安排在</a:t>
            </a:r>
            <a:r>
              <a:rPr lang="zh-CN" altLang="en-US" sz="2000" dirty="0" smtClean="0">
                <a:solidFill>
                  <a:srgbClr val="FF0000"/>
                </a:solidFill>
                <a:ea typeface="微软雅黑" panose="020B0503020204020204" pitchFamily="34" charset="-122"/>
              </a:rPr>
              <a:t>第五学</a:t>
            </a:r>
            <a:r>
              <a:rPr lang="zh-CN" altLang="en-US" sz="2000" dirty="0">
                <a:solidFill>
                  <a:srgbClr val="FF0000"/>
                </a:solidFill>
                <a:ea typeface="微软雅黑" panose="020B0503020204020204" pitchFamily="34" charset="-122"/>
              </a:rPr>
              <a:t>期末进行</a:t>
            </a:r>
            <a:r>
              <a:rPr lang="zh-CN" altLang="en-US" sz="2000" dirty="0">
                <a:ea typeface="微软雅黑" panose="020B0503020204020204" pitchFamily="34" charset="-122"/>
              </a:rPr>
              <a:t>。中期汇报采取</a:t>
            </a:r>
            <a:r>
              <a:rPr lang="zh-CN" altLang="en-US" sz="2000" dirty="0">
                <a:solidFill>
                  <a:srgbClr val="FF0000"/>
                </a:solidFill>
                <a:ea typeface="微软雅黑" panose="020B0503020204020204" pitchFamily="34" charset="-122"/>
              </a:rPr>
              <a:t>书面报告和口头报告</a:t>
            </a:r>
            <a:r>
              <a:rPr lang="zh-CN" altLang="en-US" sz="2000" dirty="0">
                <a:ea typeface="微软雅黑" panose="020B0503020204020204" pitchFamily="34" charset="-122"/>
              </a:rPr>
              <a:t>相结合的方式举行。</a:t>
            </a:r>
            <a:r>
              <a:rPr lang="zh-CN" altLang="en-US" sz="2000" dirty="0" smtClean="0">
                <a:ea typeface="微软雅黑" panose="020B0503020204020204" pitchFamily="34" charset="-122"/>
              </a:rPr>
              <a:t>研究生</a:t>
            </a:r>
            <a:r>
              <a:rPr lang="zh-CN" altLang="en-US" sz="2000" dirty="0">
                <a:ea typeface="微软雅黑" panose="020B0503020204020204" pitchFamily="34" charset="-122"/>
              </a:rPr>
              <a:t>需</a:t>
            </a:r>
            <a:r>
              <a:rPr lang="zh-CN" altLang="en-US" sz="2000" dirty="0" smtClean="0">
                <a:ea typeface="微软雅黑" panose="020B0503020204020204" pitchFamily="34" charset="-122"/>
              </a:rPr>
              <a:t>简要介绍</a:t>
            </a:r>
            <a:r>
              <a:rPr lang="zh-CN" altLang="en-US" sz="2000" dirty="0">
                <a:ea typeface="微软雅黑" panose="020B0503020204020204" pitchFamily="34" charset="-122"/>
              </a:rPr>
              <a:t>研究</a:t>
            </a:r>
            <a:r>
              <a:rPr lang="zh-CN" altLang="en-US" sz="2000" dirty="0" smtClean="0">
                <a:ea typeface="微软雅黑" panose="020B0503020204020204" pitchFamily="34" charset="-122"/>
              </a:rPr>
              <a:t>背景，对</a:t>
            </a:r>
            <a:r>
              <a:rPr lang="zh-CN" altLang="en-US" sz="2000" dirty="0">
                <a:ea typeface="微软雅黑" panose="020B0503020204020204" pitchFamily="34" charset="-122"/>
              </a:rPr>
              <a:t>自己的研究思路、进入实验室以来取得的主要研究成果、创新点及</a:t>
            </a:r>
            <a:r>
              <a:rPr lang="zh-CN" altLang="en-US" sz="2000" dirty="0" smtClean="0">
                <a:ea typeface="微软雅黑" panose="020B0503020204020204" pitchFamily="34" charset="-122"/>
              </a:rPr>
              <a:t>研究进展等</a:t>
            </a:r>
            <a:r>
              <a:rPr lang="zh-CN" altLang="en-US" sz="2000" dirty="0">
                <a:ea typeface="微软雅黑" panose="020B0503020204020204" pitchFamily="34" charset="-122"/>
              </a:rPr>
              <a:t>方面进行认真准备</a:t>
            </a:r>
            <a:r>
              <a:rPr lang="zh-CN" altLang="en-US" sz="2000" dirty="0" smtClean="0">
                <a:ea typeface="微软雅黑" panose="020B0503020204020204" pitchFamily="34" charset="-122"/>
              </a:rPr>
              <a:t>。</a:t>
            </a:r>
            <a:endParaRPr lang="en-US" altLang="zh-CN" sz="2000" dirty="0" smtClean="0">
              <a:ea typeface="微软雅黑" panose="020B0503020204020204" pitchFamily="34" charset="-122"/>
            </a:endParaRPr>
          </a:p>
          <a:p>
            <a:pPr indent="628650" algn="just">
              <a:lnSpc>
                <a:spcPct val="125000"/>
              </a:lnSpc>
              <a:defRPr/>
            </a:pPr>
            <a:r>
              <a:rPr lang="zh-CN" altLang="en-US" sz="2000" dirty="0" smtClean="0">
                <a:ea typeface="微软雅黑" panose="020B0503020204020204" pitchFamily="34" charset="-122"/>
              </a:rPr>
              <a:t>研究生</a:t>
            </a:r>
            <a:r>
              <a:rPr lang="zh-CN" altLang="en-US" sz="2000" dirty="0">
                <a:ea typeface="微软雅黑" panose="020B0503020204020204" pitchFamily="34" charset="-122"/>
              </a:rPr>
              <a:t>部</a:t>
            </a:r>
            <a:r>
              <a:rPr lang="zh-CN" altLang="en-US" sz="2000" dirty="0" smtClean="0">
                <a:ea typeface="微软雅黑" panose="020B0503020204020204" pitchFamily="34" charset="-122"/>
              </a:rPr>
              <a:t>组织专家进行</a:t>
            </a:r>
            <a:r>
              <a:rPr lang="zh-CN" altLang="en-US" sz="2000" dirty="0" smtClean="0">
                <a:solidFill>
                  <a:srgbClr val="FF0000"/>
                </a:solidFill>
                <a:ea typeface="微软雅黑" panose="020B0503020204020204" pitchFamily="34" charset="-122"/>
              </a:rPr>
              <a:t>中期</a:t>
            </a:r>
            <a:r>
              <a:rPr lang="zh-CN" altLang="en-US" sz="2000" dirty="0">
                <a:solidFill>
                  <a:srgbClr val="FF0000"/>
                </a:solidFill>
                <a:ea typeface="微软雅黑" panose="020B0503020204020204" pitchFamily="34" charset="-122"/>
              </a:rPr>
              <a:t>汇报评审</a:t>
            </a:r>
            <a:r>
              <a:rPr lang="zh-CN" altLang="en-US" sz="2000" dirty="0">
                <a:ea typeface="微软雅黑" panose="020B0503020204020204" pitchFamily="34" charset="-122"/>
              </a:rPr>
              <a:t>，及时协调</a:t>
            </a:r>
            <a:r>
              <a:rPr lang="zh-CN" altLang="en-US" sz="2000" dirty="0" smtClean="0">
                <a:ea typeface="微软雅黑" panose="020B0503020204020204" pitchFamily="34" charset="-122"/>
              </a:rPr>
              <a:t>解决中期</a:t>
            </a:r>
            <a:r>
              <a:rPr lang="zh-CN" altLang="en-US" sz="2000" dirty="0">
                <a:ea typeface="微软雅黑" panose="020B0503020204020204" pitchFamily="34" charset="-122"/>
              </a:rPr>
              <a:t>汇报中发现的问题，以保证研究生培养工作的顺利进行</a:t>
            </a:r>
            <a:r>
              <a:rPr lang="zh-CN" altLang="en-US" sz="2000" dirty="0" smtClean="0">
                <a:ea typeface="微软雅黑" panose="020B0503020204020204" pitchFamily="34" charset="-122"/>
              </a:rPr>
              <a:t>。</a:t>
            </a:r>
            <a:endParaRPr lang="en-US" altLang="zh-CN" sz="2000" dirty="0" smtClean="0">
              <a:ea typeface="微软雅黑" panose="020B0503020204020204" pitchFamily="34" charset="-122"/>
            </a:endParaRPr>
          </a:p>
          <a:p>
            <a:pPr indent="628650" algn="just">
              <a:lnSpc>
                <a:spcPct val="125000"/>
              </a:lnSpc>
              <a:defRPr/>
            </a:pPr>
            <a:r>
              <a:rPr lang="zh-CN" altLang="en-US" sz="2000" dirty="0" smtClean="0">
                <a:ea typeface="微软雅黑" panose="020B0503020204020204" pitchFamily="34" charset="-122"/>
              </a:rPr>
              <a:t>为</a:t>
            </a:r>
            <a:r>
              <a:rPr lang="zh-CN" altLang="en-US" sz="2000" dirty="0">
                <a:ea typeface="微软雅黑" panose="020B0503020204020204" pitchFamily="34" charset="-122"/>
              </a:rPr>
              <a:t>保证培养质量</a:t>
            </a:r>
            <a:r>
              <a:rPr lang="zh-CN" altLang="en-US" sz="2000" dirty="0" smtClean="0">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ea typeface="微软雅黑" panose="020B0503020204020204" pitchFamily="34" charset="-122"/>
              </a:rPr>
              <a:t>，</a:t>
            </a:r>
            <a:r>
              <a:rPr lang="zh-CN" altLang="en-US" sz="2000" dirty="0" smtClean="0">
                <a:ea typeface="微软雅黑" panose="020B0503020204020204" pitchFamily="34" charset="-122"/>
              </a:rPr>
              <a:t>对中期</a:t>
            </a:r>
            <a:r>
              <a:rPr lang="zh-CN" altLang="en-US" sz="2000" dirty="0">
                <a:ea typeface="微软雅黑" panose="020B0503020204020204" pitchFamily="34" charset="-122"/>
              </a:rPr>
              <a:t>汇报</a:t>
            </a:r>
            <a:r>
              <a:rPr lang="zh-CN" altLang="en-US" sz="2000" dirty="0" smtClean="0">
                <a:ea typeface="微软雅黑" panose="020B0503020204020204" pitchFamily="34" charset="-122"/>
              </a:rPr>
              <a:t>中不合格</a:t>
            </a:r>
            <a:r>
              <a:rPr lang="zh-CN" altLang="en-US" sz="2000" dirty="0">
                <a:ea typeface="微软雅黑" panose="020B0503020204020204" pitchFamily="34" charset="-122"/>
              </a:rPr>
              <a:t>者给予限期整改或退学的处理。</a:t>
            </a:r>
          </a:p>
        </p:txBody>
      </p:sp>
      <p:sp>
        <p:nvSpPr>
          <p:cNvPr id="30724"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072312"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五、论文</a:t>
            </a:r>
            <a:r>
              <a:rPr lang="zh-CN" altLang="en-US" sz="2000" b="1" dirty="0">
                <a:solidFill>
                  <a:srgbClr val="FF0000"/>
                </a:solidFill>
                <a:ea typeface="微软雅黑" panose="020B0503020204020204" pitchFamily="34" charset="-122"/>
              </a:rPr>
              <a:t>预</a:t>
            </a:r>
            <a:r>
              <a:rPr lang="zh-CN" altLang="en-US" sz="2000" b="1" dirty="0" smtClean="0">
                <a:solidFill>
                  <a:srgbClr val="FF0000"/>
                </a:solidFill>
                <a:ea typeface="微软雅黑" panose="020B0503020204020204" pitchFamily="34" charset="-122"/>
              </a:rPr>
              <a:t>答辩</a:t>
            </a:r>
          </a:p>
          <a:p>
            <a:pPr indent="541338" algn="just" eaLnBrk="1" hangingPunct="1">
              <a:lnSpc>
                <a:spcPct val="125000"/>
              </a:lnSpc>
              <a:defRPr/>
            </a:pPr>
            <a:r>
              <a:rPr lang="zh-CN" altLang="en-US" sz="2000" dirty="0" smtClean="0">
                <a:ea typeface="微软雅黑" panose="020B0503020204020204" pitchFamily="34" charset="-122"/>
              </a:rPr>
              <a:t>研究生的</a:t>
            </a:r>
            <a:r>
              <a:rPr lang="zh-CN" altLang="en-US" sz="2000" dirty="0" smtClean="0">
                <a:solidFill>
                  <a:srgbClr val="FF0000"/>
                </a:solidFill>
                <a:ea typeface="微软雅黑" panose="020B0503020204020204" pitchFamily="34" charset="-122"/>
              </a:rPr>
              <a:t>论文预答辩</a:t>
            </a:r>
            <a:r>
              <a:rPr lang="zh-CN" altLang="en-US" sz="2000" dirty="0" smtClean="0">
                <a:ea typeface="微软雅黑" panose="020B0503020204020204" pitchFamily="34" charset="-122"/>
              </a:rPr>
              <a:t>一般安排在</a:t>
            </a:r>
            <a:r>
              <a:rPr lang="zh-CN" altLang="en-US" sz="2000" dirty="0" smtClean="0">
                <a:solidFill>
                  <a:srgbClr val="FF0000"/>
                </a:solidFill>
                <a:ea typeface="微软雅黑" panose="020B0503020204020204" pitchFamily="34" charset="-122"/>
              </a:rPr>
              <a:t>第六学期的</a:t>
            </a:r>
            <a:r>
              <a:rPr lang="en-US" altLang="zh-CN" sz="2000" dirty="0" smtClean="0">
                <a:solidFill>
                  <a:srgbClr val="FF0000"/>
                </a:solidFill>
                <a:ea typeface="微软雅黑" panose="020B0503020204020204" pitchFamily="34" charset="-122"/>
              </a:rPr>
              <a:t>4</a:t>
            </a:r>
            <a:r>
              <a:rPr lang="zh-CN" altLang="en-US" sz="2000" dirty="0" smtClean="0">
                <a:solidFill>
                  <a:srgbClr val="FF0000"/>
                </a:solidFill>
                <a:ea typeface="微软雅黑" panose="020B0503020204020204" pitchFamily="34" charset="-122"/>
              </a:rPr>
              <a:t>月中旬</a:t>
            </a:r>
            <a:r>
              <a:rPr lang="zh-CN" altLang="en-US" sz="2000" dirty="0" smtClean="0">
                <a:ea typeface="微软雅黑" panose="020B0503020204020204" pitchFamily="34" charset="-122"/>
              </a:rPr>
              <a:t>进行。研究生要对自己的研究思路、进入实验室以来取得的主要研究成果、创新点及研究结果等方面进行认真总结，</a:t>
            </a:r>
            <a:r>
              <a:rPr lang="en-US" altLang="zh-CN" sz="2000" dirty="0" smtClean="0">
                <a:solidFill>
                  <a:srgbClr val="FF0000"/>
                </a:solidFill>
                <a:ea typeface="微软雅黑" panose="020B0503020204020204" pitchFamily="34" charset="-122"/>
              </a:rPr>
              <a:t>3</a:t>
            </a:r>
            <a:r>
              <a:rPr lang="zh-CN" altLang="en-US" sz="2000" dirty="0" smtClean="0">
                <a:solidFill>
                  <a:srgbClr val="FF0000"/>
                </a:solidFill>
                <a:ea typeface="微软雅黑" panose="020B0503020204020204" pitchFamily="34" charset="-122"/>
              </a:rPr>
              <a:t>月底前完成学位论文的撰写</a:t>
            </a:r>
            <a:r>
              <a:rPr lang="zh-CN" altLang="en-US" sz="2000" dirty="0" smtClean="0">
                <a:ea typeface="微软雅黑" panose="020B0503020204020204" pitchFamily="34" charset="-122"/>
              </a:rPr>
              <a:t>。</a:t>
            </a:r>
            <a:endParaRPr lang="en-US" altLang="zh-CN" sz="2000" dirty="0" smtClean="0">
              <a:ea typeface="微软雅黑" panose="020B0503020204020204" pitchFamily="34" charset="-122"/>
            </a:endParaRPr>
          </a:p>
          <a:p>
            <a:pPr indent="541338" algn="just" eaLnBrk="1" hangingPunct="1">
              <a:lnSpc>
                <a:spcPct val="125000"/>
              </a:lnSpc>
              <a:defRPr/>
            </a:pPr>
            <a:r>
              <a:rPr lang="zh-CN" altLang="en-US" sz="2000" dirty="0" smtClean="0">
                <a:ea typeface="微软雅黑" panose="020B0503020204020204" pitchFamily="34" charset="-122"/>
              </a:rPr>
              <a:t>研究生部组织专家</a:t>
            </a:r>
            <a:r>
              <a:rPr lang="zh-CN" altLang="en-US" sz="2000" dirty="0" smtClean="0">
                <a:solidFill>
                  <a:srgbClr val="FF0000"/>
                </a:solidFill>
                <a:ea typeface="微软雅黑" panose="020B0503020204020204" pitchFamily="34" charset="-122"/>
              </a:rPr>
              <a:t>分组</a:t>
            </a:r>
            <a:r>
              <a:rPr lang="zh-CN" altLang="en-US" sz="2000" dirty="0" smtClean="0">
                <a:ea typeface="微软雅黑" panose="020B0503020204020204" pitchFamily="34" charset="-122"/>
              </a:rPr>
              <a:t>进行</a:t>
            </a:r>
            <a:r>
              <a:rPr lang="zh-CN" altLang="en-US" sz="2000" dirty="0" smtClean="0">
                <a:solidFill>
                  <a:srgbClr val="FF0000"/>
                </a:solidFill>
                <a:ea typeface="微软雅黑" panose="020B0503020204020204" pitchFamily="34" charset="-122"/>
              </a:rPr>
              <a:t>论文预答辩</a:t>
            </a:r>
            <a:r>
              <a:rPr lang="zh-CN" altLang="en-US" sz="2000" dirty="0" smtClean="0">
                <a:ea typeface="微软雅黑" panose="020B0503020204020204" pitchFamily="34" charset="-122"/>
              </a:rPr>
              <a:t>，及时协调解决论文中发现的问题，以保证研究生培养工作的顺利进行。</a:t>
            </a:r>
            <a:endParaRPr lang="en-US" altLang="zh-CN" sz="2000" dirty="0" smtClean="0">
              <a:ea typeface="微软雅黑" panose="020B0503020204020204" pitchFamily="34" charset="-122"/>
            </a:endParaRPr>
          </a:p>
          <a:p>
            <a:pPr indent="541338" algn="just" eaLnBrk="1" hangingPunct="1">
              <a:lnSpc>
                <a:spcPct val="125000"/>
              </a:lnSpc>
              <a:defRPr/>
            </a:pPr>
            <a:r>
              <a:rPr lang="zh-CN" altLang="en-US" sz="2000" dirty="0" smtClean="0">
                <a:ea typeface="微软雅黑" panose="020B0503020204020204" pitchFamily="34" charset="-122"/>
              </a:rPr>
              <a:t>为保证培养质量，</a:t>
            </a:r>
            <a:r>
              <a:rPr lang="zh-CN" altLang="en-US" sz="2000" dirty="0" smtClean="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smtClean="0">
                <a:ea typeface="微软雅黑" panose="020B0503020204020204" pitchFamily="34" charset="-122"/>
              </a:rPr>
              <a:t>，</a:t>
            </a:r>
            <a:r>
              <a:rPr lang="zh-CN" altLang="en-US" sz="2000" dirty="0">
                <a:ea typeface="微软雅黑" panose="020B0503020204020204" pitchFamily="34" charset="-122"/>
              </a:rPr>
              <a:t>对论文预答辩不合格</a:t>
            </a:r>
            <a:r>
              <a:rPr lang="zh-CN" altLang="en-US" sz="2000" dirty="0" smtClean="0">
                <a:ea typeface="微软雅黑" panose="020B0503020204020204" pitchFamily="34" charset="-122"/>
              </a:rPr>
              <a:t>者给予延期答辩或退学处理</a:t>
            </a:r>
            <a:r>
              <a:rPr lang="zh-CN" altLang="en-US" dirty="0" smtClean="0">
                <a:ea typeface="微软雅黑" panose="020B0503020204020204" pitchFamily="34" charset="-122"/>
              </a:rPr>
              <a:t>。</a:t>
            </a:r>
          </a:p>
        </p:txBody>
      </p:sp>
      <p:sp>
        <p:nvSpPr>
          <p:cNvPr id="31748"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硕士三年学习时间的安排</a:t>
            </a:r>
          </a:p>
        </p:txBody>
      </p:sp>
      <p:sp>
        <p:nvSpPr>
          <p:cNvPr id="13338" name="Text Box 84"/>
          <p:cNvSpPr txBox="1">
            <a:spLocks noChangeArrowheads="1"/>
          </p:cNvSpPr>
          <p:nvPr/>
        </p:nvSpPr>
        <p:spPr bwMode="auto">
          <a:xfrm>
            <a:off x="1008063" y="2403475"/>
            <a:ext cx="707231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2300" eaLnBrk="0" hangingPunct="0">
              <a:tabLst>
                <a:tab pos="622300" algn="l"/>
              </a:tabLst>
              <a:defRPr>
                <a:solidFill>
                  <a:schemeClr val="tx1"/>
                </a:solidFill>
                <a:latin typeface="Arial" charset="0"/>
                <a:ea typeface="宋体" charset="-122"/>
              </a:defRPr>
            </a:lvl1pPr>
            <a:lvl2pPr marL="742950" indent="-285750" eaLnBrk="0" hangingPunct="0">
              <a:tabLst>
                <a:tab pos="622300" algn="l"/>
              </a:tabLst>
              <a:defRPr>
                <a:solidFill>
                  <a:schemeClr val="tx1"/>
                </a:solidFill>
                <a:latin typeface="Arial" charset="0"/>
                <a:ea typeface="宋体" charset="-122"/>
              </a:defRPr>
            </a:lvl2pPr>
            <a:lvl3pPr marL="1143000" indent="-228600" eaLnBrk="0" hangingPunct="0">
              <a:tabLst>
                <a:tab pos="622300" algn="l"/>
              </a:tabLst>
              <a:defRPr>
                <a:solidFill>
                  <a:schemeClr val="tx1"/>
                </a:solidFill>
                <a:latin typeface="Arial" charset="0"/>
                <a:ea typeface="宋体" charset="-122"/>
              </a:defRPr>
            </a:lvl3pPr>
            <a:lvl4pPr marL="1600200" indent="-228600" eaLnBrk="0" hangingPunct="0">
              <a:tabLst>
                <a:tab pos="622300" algn="l"/>
              </a:tabLst>
              <a:defRPr>
                <a:solidFill>
                  <a:schemeClr val="tx1"/>
                </a:solidFill>
                <a:latin typeface="Arial" charset="0"/>
                <a:ea typeface="宋体" charset="-122"/>
              </a:defRPr>
            </a:lvl4pPr>
            <a:lvl5pPr marL="2057400" indent="-228600" eaLnBrk="0" hangingPunct="0">
              <a:tabLst>
                <a:tab pos="622300" algn="l"/>
              </a:tabLst>
              <a:defRPr>
                <a:solidFill>
                  <a:schemeClr val="tx1"/>
                </a:solidFill>
                <a:latin typeface="Arial" charset="0"/>
                <a:ea typeface="宋体" charset="-122"/>
              </a:defRPr>
            </a:lvl5pPr>
            <a:lvl6pPr marL="2514600" indent="-228600" eaLnBrk="0" fontAlgn="base" hangingPunct="0">
              <a:spcBef>
                <a:spcPct val="0"/>
              </a:spcBef>
              <a:spcAft>
                <a:spcPct val="0"/>
              </a:spcAft>
              <a:tabLst>
                <a:tab pos="622300" algn="l"/>
              </a:tabLst>
              <a:defRPr>
                <a:solidFill>
                  <a:schemeClr val="tx1"/>
                </a:solidFill>
                <a:latin typeface="Arial" charset="0"/>
                <a:ea typeface="宋体" charset="-122"/>
              </a:defRPr>
            </a:lvl6pPr>
            <a:lvl7pPr marL="2971800" indent="-228600" eaLnBrk="0" fontAlgn="base" hangingPunct="0">
              <a:spcBef>
                <a:spcPct val="0"/>
              </a:spcBef>
              <a:spcAft>
                <a:spcPct val="0"/>
              </a:spcAft>
              <a:tabLst>
                <a:tab pos="622300" algn="l"/>
              </a:tabLst>
              <a:defRPr>
                <a:solidFill>
                  <a:schemeClr val="tx1"/>
                </a:solidFill>
                <a:latin typeface="Arial" charset="0"/>
                <a:ea typeface="宋体" charset="-122"/>
              </a:defRPr>
            </a:lvl7pPr>
            <a:lvl8pPr marL="3429000" indent="-228600" eaLnBrk="0" fontAlgn="base" hangingPunct="0">
              <a:spcBef>
                <a:spcPct val="0"/>
              </a:spcBef>
              <a:spcAft>
                <a:spcPct val="0"/>
              </a:spcAft>
              <a:tabLst>
                <a:tab pos="622300" algn="l"/>
              </a:tabLst>
              <a:defRPr>
                <a:solidFill>
                  <a:schemeClr val="tx1"/>
                </a:solidFill>
                <a:latin typeface="Arial" charset="0"/>
                <a:ea typeface="宋体" charset="-122"/>
              </a:defRPr>
            </a:lvl8pPr>
            <a:lvl9pPr marL="3886200" indent="-228600" eaLnBrk="0" fontAlgn="base" hangingPunct="0">
              <a:spcBef>
                <a:spcPct val="0"/>
              </a:spcBef>
              <a:spcAft>
                <a:spcPct val="0"/>
              </a:spcAft>
              <a:tabLst>
                <a:tab pos="622300" algn="l"/>
              </a:tabLst>
              <a:defRPr>
                <a:solidFill>
                  <a:schemeClr val="tx1"/>
                </a:solidFill>
                <a:latin typeface="Arial" charset="0"/>
                <a:ea typeface="宋体" charset="-122"/>
              </a:defRPr>
            </a:lvl9pPr>
          </a:lstStyle>
          <a:p>
            <a:pPr indent="0" eaLnBrk="1" hangingPunct="1">
              <a:lnSpc>
                <a:spcPct val="125000"/>
              </a:lnSpc>
              <a:defRPr/>
            </a:pPr>
            <a:r>
              <a:rPr lang="zh-CN" altLang="en-US" sz="2000" b="1" dirty="0" smtClean="0">
                <a:solidFill>
                  <a:srgbClr val="FF0000"/>
                </a:solidFill>
                <a:ea typeface="微软雅黑" panose="020B0503020204020204" pitchFamily="34" charset="-122"/>
              </a:rPr>
              <a:t>六、学位论文正式答辩</a:t>
            </a:r>
          </a:p>
          <a:p>
            <a:pPr indent="541338" algn="just" eaLnBrk="1" hangingPunct="1">
              <a:lnSpc>
                <a:spcPct val="125000"/>
              </a:lnSpc>
              <a:defRPr/>
            </a:pPr>
            <a:r>
              <a:rPr lang="zh-CN" altLang="en-US" sz="2000" dirty="0" smtClean="0">
                <a:ea typeface="微软雅黑" panose="020B0503020204020204" pitchFamily="34" charset="-122"/>
              </a:rPr>
              <a:t>研究生的学位</a:t>
            </a:r>
            <a:r>
              <a:rPr lang="zh-CN" altLang="en-US" sz="2000" dirty="0" smtClean="0">
                <a:solidFill>
                  <a:srgbClr val="FF0000"/>
                </a:solidFill>
                <a:ea typeface="微软雅黑" panose="020B0503020204020204" pitchFamily="34" charset="-122"/>
              </a:rPr>
              <a:t>论文正式答辩</a:t>
            </a:r>
            <a:r>
              <a:rPr lang="zh-CN" altLang="en-US" sz="2000" dirty="0" smtClean="0">
                <a:ea typeface="微软雅黑" panose="020B0503020204020204" pitchFamily="34" charset="-122"/>
              </a:rPr>
              <a:t>一般安排</a:t>
            </a:r>
            <a:r>
              <a:rPr lang="zh-CN" altLang="en-US" sz="2000" dirty="0" smtClean="0">
                <a:solidFill>
                  <a:srgbClr val="FF0000"/>
                </a:solidFill>
                <a:ea typeface="微软雅黑" panose="020B0503020204020204" pitchFamily="34" charset="-122"/>
              </a:rPr>
              <a:t>在</a:t>
            </a:r>
            <a:r>
              <a:rPr lang="en-US" altLang="zh-CN" sz="2000" dirty="0" smtClean="0">
                <a:solidFill>
                  <a:srgbClr val="FF0000"/>
                </a:solidFill>
                <a:ea typeface="微软雅黑" panose="020B0503020204020204" pitchFamily="34" charset="-122"/>
              </a:rPr>
              <a:t>5</a:t>
            </a:r>
            <a:r>
              <a:rPr lang="zh-CN" altLang="en-US" sz="2000" dirty="0" smtClean="0">
                <a:solidFill>
                  <a:srgbClr val="FF0000"/>
                </a:solidFill>
                <a:ea typeface="微软雅黑" panose="020B0503020204020204" pitchFamily="34" charset="-122"/>
              </a:rPr>
              <a:t>月中旬</a:t>
            </a:r>
            <a:r>
              <a:rPr lang="zh-CN" altLang="en-US" sz="2000" dirty="0" smtClean="0">
                <a:ea typeface="微软雅黑" panose="020B0503020204020204" pitchFamily="34" charset="-122"/>
              </a:rPr>
              <a:t>进行。研究生要对</a:t>
            </a:r>
            <a:r>
              <a:rPr lang="zh-CN" altLang="en-US" sz="2000" dirty="0">
                <a:solidFill>
                  <a:srgbClr val="FF0000"/>
                </a:solidFill>
                <a:ea typeface="微软雅黑" panose="020B0503020204020204" pitchFamily="34" charset="-122"/>
              </a:rPr>
              <a:t>预</a:t>
            </a:r>
            <a:r>
              <a:rPr lang="zh-CN" altLang="en-US" sz="2000" dirty="0" smtClean="0">
                <a:solidFill>
                  <a:srgbClr val="FF0000"/>
                </a:solidFill>
                <a:ea typeface="微软雅黑" panose="020B0503020204020204" pitchFamily="34" charset="-122"/>
              </a:rPr>
              <a:t>答辩中的问题</a:t>
            </a:r>
            <a:r>
              <a:rPr lang="zh-CN" altLang="en-US" sz="2000" dirty="0" smtClean="0">
                <a:ea typeface="微软雅黑" panose="020B0503020204020204" pitchFamily="34" charset="-122"/>
              </a:rPr>
              <a:t>进行认真改进，完善学位论文，达到毕业要求。</a:t>
            </a:r>
            <a:endParaRPr lang="en-US" altLang="zh-CN" sz="2000" dirty="0" smtClean="0">
              <a:ea typeface="微软雅黑" panose="020B0503020204020204" pitchFamily="34" charset="-122"/>
            </a:endParaRPr>
          </a:p>
          <a:p>
            <a:pPr indent="541338" algn="just" eaLnBrk="1" hangingPunct="1">
              <a:lnSpc>
                <a:spcPct val="125000"/>
              </a:lnSpc>
              <a:defRPr/>
            </a:pPr>
            <a:r>
              <a:rPr lang="zh-CN" altLang="en-US" sz="2000" dirty="0" smtClean="0">
                <a:ea typeface="微软雅黑" panose="020B0503020204020204" pitchFamily="34" charset="-122"/>
              </a:rPr>
              <a:t>学位论文</a:t>
            </a:r>
            <a:r>
              <a:rPr lang="zh-CN" altLang="en-US" sz="2000" dirty="0">
                <a:ea typeface="微软雅黑" panose="020B0503020204020204" pitchFamily="34" charset="-122"/>
              </a:rPr>
              <a:t>答辩采取</a:t>
            </a:r>
            <a:r>
              <a:rPr lang="zh-CN" altLang="en-US" sz="2000" dirty="0" smtClean="0">
                <a:solidFill>
                  <a:srgbClr val="FF0000"/>
                </a:solidFill>
                <a:ea typeface="微软雅黑" panose="020B0503020204020204" pitchFamily="34" charset="-122"/>
              </a:rPr>
              <a:t>集中方式</a:t>
            </a:r>
            <a:r>
              <a:rPr lang="zh-CN" altLang="en-US" sz="2000" dirty="0">
                <a:ea typeface="微软雅黑" panose="020B0503020204020204" pitchFamily="34" charset="-122"/>
              </a:rPr>
              <a:t>，</a:t>
            </a:r>
            <a:r>
              <a:rPr lang="zh-CN" altLang="en-US" sz="2000" dirty="0" smtClean="0">
                <a:ea typeface="微软雅黑" panose="020B0503020204020204" pitchFamily="34" charset="-122"/>
              </a:rPr>
              <a:t>研究生部按学科方向组织若干答辩小组，每个小组由</a:t>
            </a:r>
            <a:r>
              <a:rPr lang="en-US" altLang="zh-CN" sz="2000" dirty="0" smtClean="0">
                <a:ea typeface="微软雅黑" panose="020B0503020204020204" pitchFamily="34" charset="-122"/>
              </a:rPr>
              <a:t>3</a:t>
            </a:r>
            <a:r>
              <a:rPr lang="zh-CN" altLang="en-US" sz="2000" dirty="0" smtClean="0">
                <a:ea typeface="微软雅黑" panose="020B0503020204020204" pitchFamily="34" charset="-122"/>
              </a:rPr>
              <a:t>～</a:t>
            </a:r>
            <a:r>
              <a:rPr lang="en-US" altLang="zh-CN" sz="2000" dirty="0" smtClean="0">
                <a:ea typeface="微软雅黑" panose="020B0503020204020204" pitchFamily="34" charset="-122"/>
              </a:rPr>
              <a:t>5</a:t>
            </a:r>
            <a:r>
              <a:rPr lang="zh-CN" altLang="en-US" sz="2000" dirty="0" smtClean="0">
                <a:ea typeface="微软雅黑" panose="020B0503020204020204" pitchFamily="34" charset="-122"/>
              </a:rPr>
              <a:t>名专家组成，对学位论文进行评审、答辩，确定答辩意见。</a:t>
            </a:r>
            <a:r>
              <a:rPr lang="zh-CN" altLang="en-US" sz="2000" dirty="0">
                <a:ea typeface="微软雅黑" panose="020B0503020204020204" pitchFamily="34" charset="-122"/>
              </a:rPr>
              <a:t>集中答辩每年组织</a:t>
            </a:r>
            <a:r>
              <a:rPr lang="en-US" altLang="zh-CN" sz="2000" dirty="0">
                <a:ea typeface="微软雅黑" panose="020B0503020204020204" pitchFamily="34" charset="-122"/>
              </a:rPr>
              <a:t>2</a:t>
            </a:r>
            <a:r>
              <a:rPr lang="zh-CN" altLang="en-US" sz="2000" dirty="0">
                <a:ea typeface="微软雅黑" panose="020B0503020204020204" pitchFamily="34" charset="-122"/>
              </a:rPr>
              <a:t>次，第</a:t>
            </a:r>
            <a:r>
              <a:rPr lang="en-US" altLang="zh-CN" sz="2000" dirty="0">
                <a:ea typeface="微软雅黑" panose="020B0503020204020204" pitchFamily="34" charset="-122"/>
              </a:rPr>
              <a:t>2</a:t>
            </a:r>
            <a:r>
              <a:rPr lang="zh-CN" altLang="en-US" sz="2000" dirty="0">
                <a:ea typeface="微软雅黑" panose="020B0503020204020204" pitchFamily="34" charset="-122"/>
              </a:rPr>
              <a:t>次集中答辩一般在当年</a:t>
            </a:r>
            <a:r>
              <a:rPr lang="en-US" altLang="zh-CN" sz="2000" dirty="0" smtClean="0">
                <a:solidFill>
                  <a:srgbClr val="C00000"/>
                </a:solidFill>
                <a:ea typeface="微软雅黑" panose="020B0503020204020204" pitchFamily="34" charset="-122"/>
              </a:rPr>
              <a:t>11</a:t>
            </a:r>
            <a:r>
              <a:rPr lang="zh-CN" altLang="en-US" sz="2000" dirty="0" smtClean="0">
                <a:solidFill>
                  <a:srgbClr val="C00000"/>
                </a:solidFill>
                <a:ea typeface="微软雅黑" panose="020B0503020204020204" pitchFamily="34" charset="-122"/>
              </a:rPr>
              <a:t>月</a:t>
            </a:r>
            <a:r>
              <a:rPr lang="zh-CN" altLang="en-US" sz="2000" dirty="0" smtClean="0">
                <a:ea typeface="微软雅黑" panose="020B0503020204020204" pitchFamily="34" charset="-122"/>
              </a:rPr>
              <a:t>进行。</a:t>
            </a:r>
            <a:endParaRPr lang="en-US" altLang="zh-CN" sz="2000" dirty="0" smtClean="0">
              <a:ea typeface="微软雅黑" panose="020B0503020204020204" pitchFamily="34" charset="-122"/>
            </a:endParaRPr>
          </a:p>
          <a:p>
            <a:pPr indent="541338" algn="just" eaLnBrk="1" hangingPunct="1">
              <a:lnSpc>
                <a:spcPct val="125000"/>
              </a:lnSpc>
              <a:defRPr/>
            </a:pPr>
            <a:r>
              <a:rPr lang="zh-CN" altLang="en-US" sz="2000" dirty="0" smtClean="0">
                <a:ea typeface="微软雅黑" panose="020B0503020204020204" pitchFamily="34" charset="-122"/>
              </a:rPr>
              <a:t>为保证培养质量，</a:t>
            </a:r>
            <a:r>
              <a:rPr lang="zh-CN" altLang="en-US" sz="2000" dirty="0" smtClean="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smtClean="0">
                <a:ea typeface="微软雅黑" panose="020B0503020204020204" pitchFamily="34" charset="-122"/>
              </a:rPr>
              <a:t>，</a:t>
            </a:r>
            <a:r>
              <a:rPr lang="zh-CN" altLang="en-US" sz="2000" dirty="0">
                <a:ea typeface="微软雅黑" panose="020B0503020204020204" pitchFamily="34" charset="-122"/>
              </a:rPr>
              <a:t>对</a:t>
            </a:r>
            <a:r>
              <a:rPr lang="zh-CN" altLang="en-US" sz="2000" dirty="0" smtClean="0">
                <a:ea typeface="微软雅黑" panose="020B0503020204020204" pitchFamily="34" charset="-122"/>
              </a:rPr>
              <a:t>论文答辩</a:t>
            </a:r>
            <a:r>
              <a:rPr lang="en-US" altLang="zh-CN" sz="2000" dirty="0" smtClean="0">
                <a:ea typeface="微软雅黑" panose="020B0503020204020204" pitchFamily="34" charset="-122"/>
              </a:rPr>
              <a:t>2</a:t>
            </a:r>
            <a:r>
              <a:rPr lang="zh-CN" altLang="en-US" sz="2000" dirty="0" smtClean="0">
                <a:ea typeface="微软雅黑" panose="020B0503020204020204" pitchFamily="34" charset="-122"/>
              </a:rPr>
              <a:t>次未通过者给予肄业或退学处理</a:t>
            </a:r>
            <a:r>
              <a:rPr lang="zh-CN" altLang="en-US" dirty="0" smtClean="0">
                <a:ea typeface="微软雅黑" panose="020B0503020204020204" pitchFamily="34" charset="-122"/>
              </a:rPr>
              <a:t>。</a:t>
            </a:r>
          </a:p>
        </p:txBody>
      </p:sp>
      <p:sp>
        <p:nvSpPr>
          <p:cNvPr id="32772" name="Rectangle 83"/>
          <p:cNvSpPr>
            <a:spLocks noChangeArrowheads="1"/>
          </p:cNvSpPr>
          <p:nvPr/>
        </p:nvSpPr>
        <p:spPr bwMode="auto">
          <a:xfrm>
            <a:off x="785813" y="2000250"/>
            <a:ext cx="231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dirty="0">
                <a:solidFill>
                  <a:srgbClr val="0000FF"/>
                </a:solidFill>
                <a:ea typeface="微软雅黑" panose="020B0503020204020204" pitchFamily="34" charset="-122"/>
              </a:rPr>
              <a:t>硕士生 ：回所以后</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33795" name="矩形 9"/>
          <p:cNvSpPr>
            <a:spLocks noChangeArrowheads="1"/>
          </p:cNvSpPr>
          <p:nvPr/>
        </p:nvSpPr>
        <p:spPr bwMode="auto">
          <a:xfrm>
            <a:off x="857250" y="2143125"/>
            <a:ext cx="74295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ts val="600"/>
              </a:spcBef>
              <a:spcAft>
                <a:spcPts val="600"/>
              </a:spcAft>
              <a:buFont typeface="Wingdings" panose="05000000000000000000" pitchFamily="2" charset="2"/>
              <a:buChar char="u"/>
            </a:pPr>
            <a:r>
              <a:rPr lang="zh-CN" altLang="en-US" sz="2000" dirty="0">
                <a:ea typeface="微软雅黑" panose="020B0503020204020204" pitchFamily="34" charset="-122"/>
              </a:rPr>
              <a:t>第一学年：在上海教育基地学习博士公共</a:t>
            </a:r>
            <a:r>
              <a:rPr lang="zh-CN" altLang="en-US" sz="2000" dirty="0">
                <a:solidFill>
                  <a:srgbClr val="FF0000"/>
                </a:solidFill>
                <a:ea typeface="微软雅黑" panose="020B0503020204020204" pitchFamily="34" charset="-122"/>
              </a:rPr>
              <a:t>必修课程</a:t>
            </a:r>
            <a:r>
              <a:rPr lang="en-US" altLang="zh-CN" sz="2000" dirty="0">
                <a:ea typeface="微软雅黑" panose="020B0503020204020204" pitchFamily="34" charset="-122"/>
              </a:rPr>
              <a:t>(</a:t>
            </a:r>
            <a:r>
              <a:rPr lang="zh-CN" altLang="en-US" sz="2000" dirty="0">
                <a:ea typeface="微软雅黑" panose="020B0503020204020204" pitchFamily="34" charset="-122"/>
              </a:rPr>
              <a:t>英语、政治</a:t>
            </a:r>
            <a:r>
              <a:rPr lang="en-US" altLang="zh-CN" sz="2000" dirty="0">
                <a:ea typeface="微软雅黑" panose="020B0503020204020204" pitchFamily="34" charset="-122"/>
              </a:rPr>
              <a:t>)</a:t>
            </a:r>
            <a:r>
              <a:rPr lang="zh-CN" altLang="en-US" sz="2000" dirty="0">
                <a:ea typeface="微软雅黑" panose="020B0503020204020204" pitchFamily="34" charset="-122"/>
              </a:rPr>
              <a:t> ；在本所学习博士基础理论课程、专业基础课；完成</a:t>
            </a:r>
            <a:r>
              <a:rPr lang="zh-CN" altLang="en-US" sz="2000" dirty="0">
                <a:solidFill>
                  <a:srgbClr val="FF0000"/>
                </a:solidFill>
                <a:ea typeface="微软雅黑" panose="020B0503020204020204" pitchFamily="34" charset="-122"/>
              </a:rPr>
              <a:t>开题报告（</a:t>
            </a:r>
            <a:r>
              <a:rPr lang="en-US" altLang="zh-CN" sz="2000" dirty="0">
                <a:solidFill>
                  <a:srgbClr val="FF0000"/>
                </a:solidFill>
                <a:ea typeface="微软雅黑" panose="020B0503020204020204" pitchFamily="34" charset="-122"/>
              </a:rPr>
              <a:t>1</a:t>
            </a:r>
            <a:r>
              <a:rPr lang="zh-CN" altLang="en-US" sz="2000" dirty="0" smtClean="0">
                <a:solidFill>
                  <a:srgbClr val="FF0000"/>
                </a:solidFill>
                <a:ea typeface="微软雅黑" panose="020B0503020204020204" pitchFamily="34" charset="-122"/>
              </a:rPr>
              <a:t>月份，第一学期末）</a:t>
            </a:r>
            <a:r>
              <a:rPr lang="zh-CN" altLang="en-US" sz="2000" dirty="0">
                <a:ea typeface="微软雅黑" panose="020B0503020204020204" pitchFamily="34" charset="-122"/>
              </a:rPr>
              <a:t>；在实验室开展论文研究工作</a:t>
            </a:r>
          </a:p>
          <a:p>
            <a:pPr eaLnBrk="1" hangingPunct="1">
              <a:lnSpc>
                <a:spcPct val="125000"/>
              </a:lnSpc>
              <a:spcBef>
                <a:spcPts val="600"/>
              </a:spcBef>
              <a:spcAft>
                <a:spcPts val="600"/>
              </a:spcAft>
              <a:buFont typeface="Wingdings" panose="05000000000000000000" pitchFamily="2" charset="2"/>
              <a:buChar char="u"/>
            </a:pPr>
            <a:r>
              <a:rPr lang="zh-CN" altLang="en-US" sz="2000" dirty="0">
                <a:ea typeface="微软雅黑" panose="020B0503020204020204" pitchFamily="34" charset="-122"/>
              </a:rPr>
              <a:t>第二学年：在实验室开展</a:t>
            </a:r>
            <a:r>
              <a:rPr lang="zh-CN" altLang="en-US" sz="2000" dirty="0">
                <a:solidFill>
                  <a:srgbClr val="FF0000"/>
                </a:solidFill>
                <a:ea typeface="微软雅黑" panose="020B0503020204020204" pitchFamily="34" charset="-122"/>
              </a:rPr>
              <a:t>论文研究</a:t>
            </a:r>
            <a:r>
              <a:rPr lang="zh-CN" altLang="en-US" sz="2000" dirty="0">
                <a:ea typeface="微软雅黑" panose="020B0503020204020204" pitchFamily="34" charset="-122"/>
              </a:rPr>
              <a:t>工作；必须完成全部博士生学位课程学习（课程学习总学分</a:t>
            </a:r>
            <a:r>
              <a:rPr lang="en-US" altLang="zh-CN" sz="2000" dirty="0">
                <a:ea typeface="微软雅黑" panose="020B0503020204020204" pitchFamily="34" charset="-122"/>
              </a:rPr>
              <a:t>13</a:t>
            </a:r>
            <a:r>
              <a:rPr lang="zh-CN" altLang="en-US" sz="2000" dirty="0">
                <a:ea typeface="微软雅黑" panose="020B0503020204020204" pitchFamily="34" charset="-122"/>
              </a:rPr>
              <a:t>分）</a:t>
            </a:r>
          </a:p>
          <a:p>
            <a:pPr eaLnBrk="1" hangingPunct="1">
              <a:lnSpc>
                <a:spcPct val="125000"/>
              </a:lnSpc>
              <a:spcBef>
                <a:spcPts val="600"/>
              </a:spcBef>
              <a:spcAft>
                <a:spcPts val="600"/>
              </a:spcAft>
              <a:buFont typeface="Wingdings" panose="05000000000000000000" pitchFamily="2" charset="2"/>
              <a:buChar char="u"/>
            </a:pPr>
            <a:r>
              <a:rPr lang="zh-CN" altLang="en-US" sz="2000" dirty="0">
                <a:ea typeface="微软雅黑" panose="020B0503020204020204" pitchFamily="34" charset="-122"/>
              </a:rPr>
              <a:t>第三学年：上学期末（</a:t>
            </a:r>
            <a:r>
              <a:rPr lang="en-US" altLang="zh-CN" sz="2000" dirty="0">
                <a:ea typeface="微软雅黑" panose="020B0503020204020204" pitchFamily="34" charset="-122"/>
              </a:rPr>
              <a:t>12</a:t>
            </a:r>
            <a:r>
              <a:rPr lang="zh-CN" altLang="en-US" sz="2000" dirty="0">
                <a:ea typeface="微软雅黑" panose="020B0503020204020204" pitchFamily="34" charset="-122"/>
              </a:rPr>
              <a:t>月份）进行学位论文中期考核</a:t>
            </a:r>
            <a:r>
              <a:rPr lang="en-US" altLang="zh-CN" sz="2000" dirty="0">
                <a:ea typeface="微软雅黑" panose="020B0503020204020204" pitchFamily="34" charset="-122"/>
              </a:rPr>
              <a:t>(</a:t>
            </a:r>
            <a:r>
              <a:rPr lang="zh-CN" altLang="en-US" sz="2000" dirty="0">
                <a:ea typeface="微软雅黑" panose="020B0503020204020204" pitchFamily="34" charset="-122"/>
              </a:rPr>
              <a:t>预汇报</a:t>
            </a:r>
            <a:r>
              <a:rPr lang="en-US" altLang="zh-CN" sz="2000" dirty="0">
                <a:ea typeface="微软雅黑" panose="020B0503020204020204" pitchFamily="34" charset="-122"/>
              </a:rPr>
              <a:t>)</a:t>
            </a:r>
            <a:r>
              <a:rPr lang="zh-CN" altLang="en-US" sz="2000" dirty="0">
                <a:ea typeface="微软雅黑" panose="020B0503020204020204" pitchFamily="34" charset="-122"/>
              </a:rPr>
              <a:t>；下学期</a:t>
            </a:r>
            <a:r>
              <a:rPr lang="zh-CN" altLang="en-US" sz="2000" dirty="0">
                <a:solidFill>
                  <a:srgbClr val="FF0000"/>
                </a:solidFill>
                <a:ea typeface="微软雅黑" panose="020B0503020204020204" pitchFamily="34" charset="-122"/>
              </a:rPr>
              <a:t>撰写论文、答辩</a:t>
            </a:r>
            <a:r>
              <a:rPr lang="en-US" altLang="zh-CN" sz="2000" dirty="0">
                <a:ea typeface="微软雅黑" panose="020B0503020204020204" pitchFamily="34" charset="-122"/>
              </a:rPr>
              <a:t>(5</a:t>
            </a:r>
            <a:r>
              <a:rPr lang="zh-CN" altLang="en-US" sz="2000" dirty="0">
                <a:ea typeface="微软雅黑" panose="020B0503020204020204" pitchFamily="34" charset="-122"/>
              </a:rPr>
              <a:t>月份</a:t>
            </a:r>
            <a:r>
              <a:rPr lang="en-US" altLang="zh-CN" sz="2000" dirty="0">
                <a:ea typeface="微软雅黑" panose="020B0503020204020204" pitchFamily="34" charset="-122"/>
              </a:rPr>
              <a:t>)</a:t>
            </a:r>
            <a:r>
              <a:rPr lang="zh-CN" altLang="en-US" sz="2000" dirty="0">
                <a:ea typeface="微软雅黑" panose="020B0503020204020204" pitchFamily="34" charset="-122"/>
              </a:rPr>
              <a:t>、毕业</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34819" name="Rectangle 120"/>
          <p:cNvSpPr>
            <a:spLocks noChangeArrowheads="1"/>
          </p:cNvSpPr>
          <p:nvPr/>
        </p:nvSpPr>
        <p:spPr bwMode="auto">
          <a:xfrm>
            <a:off x="2925763" y="2281238"/>
            <a:ext cx="269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3200400" algn="l"/>
              </a:tabLst>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tabLst>
                <a:tab pos="3200400" algn="l"/>
              </a:tabLst>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tabLst>
                <a:tab pos="32004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32004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32004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32004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32004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32004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3200400" algn="l"/>
              </a:tabLst>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博士学位课程表</a:t>
            </a:r>
            <a:r>
              <a:rPr lang="en-US" altLang="zh-CN" sz="2000" b="1">
                <a:solidFill>
                  <a:srgbClr val="FF0000"/>
                </a:solidFill>
                <a:ea typeface="微软雅黑" panose="020B0503020204020204" pitchFamily="34" charset="-122"/>
                <a:cs typeface="Times New Roman" panose="02020603050405020304" pitchFamily="18" charset="0"/>
              </a:rPr>
              <a:t>(13</a:t>
            </a:r>
            <a:r>
              <a:rPr lang="zh-CN" altLang="en-US" sz="2000" b="1">
                <a:solidFill>
                  <a:srgbClr val="FF0000"/>
                </a:solidFill>
                <a:ea typeface="微软雅黑" panose="020B0503020204020204" pitchFamily="34" charset="-122"/>
                <a:cs typeface="Times New Roman" panose="02020603050405020304" pitchFamily="18" charset="0"/>
              </a:rPr>
              <a:t>分</a:t>
            </a:r>
            <a:r>
              <a:rPr lang="en-US" altLang="zh-CN" sz="2000" b="1">
                <a:solidFill>
                  <a:srgbClr val="FF0000"/>
                </a:solidFill>
                <a:ea typeface="微软雅黑" panose="020B0503020204020204" pitchFamily="34" charset="-122"/>
                <a:cs typeface="Times New Roman" panose="02020603050405020304" pitchFamily="18" charset="0"/>
              </a:rPr>
              <a:t>)</a:t>
            </a:r>
            <a:endParaRPr lang="zh-CN" altLang="en-US" sz="20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7" name="Group 247"/>
          <p:cNvGraphicFramePr>
            <a:graphicFrameLocks noGrp="1"/>
          </p:cNvGraphicFramePr>
          <p:nvPr>
            <p:extLst>
              <p:ext uri="{D42A27DB-BD31-4B8C-83A1-F6EECF244321}">
                <p14:modId xmlns:p14="http://schemas.microsoft.com/office/powerpoint/2010/main" val="4080534028"/>
              </p:ext>
            </p:extLst>
          </p:nvPr>
        </p:nvGraphicFramePr>
        <p:xfrm>
          <a:off x="971550" y="2997200"/>
          <a:ext cx="7129463" cy="2519364"/>
        </p:xfrm>
        <a:graphic>
          <a:graphicData uri="http://schemas.openxmlformats.org/drawingml/2006/table">
            <a:tbl>
              <a:tblPr/>
              <a:tblGrid>
                <a:gridCol w="1488569">
                  <a:extLst>
                    <a:ext uri="{9D8B030D-6E8A-4147-A177-3AD203B41FA5}">
                      <a16:colId xmlns:a16="http://schemas.microsoft.com/office/drawing/2014/main" val="20000"/>
                    </a:ext>
                  </a:extLst>
                </a:gridCol>
                <a:gridCol w="3912540">
                  <a:extLst>
                    <a:ext uri="{9D8B030D-6E8A-4147-A177-3AD203B41FA5}">
                      <a16:colId xmlns:a16="http://schemas.microsoft.com/office/drawing/2014/main" val="20001"/>
                    </a:ext>
                  </a:extLst>
                </a:gridCol>
                <a:gridCol w="408782">
                  <a:extLst>
                    <a:ext uri="{9D8B030D-6E8A-4147-A177-3AD203B41FA5}">
                      <a16:colId xmlns:a16="http://schemas.microsoft.com/office/drawing/2014/main" val="20002"/>
                    </a:ext>
                  </a:extLst>
                </a:gridCol>
                <a:gridCol w="1319572">
                  <a:extLst>
                    <a:ext uri="{9D8B030D-6E8A-4147-A177-3AD203B41FA5}">
                      <a16:colId xmlns:a16="http://schemas.microsoft.com/office/drawing/2014/main" val="20003"/>
                    </a:ext>
                  </a:extLst>
                </a:gridCol>
              </a:tblGrid>
              <a:tr h="702148">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3200400" algn="l"/>
                        </a:tabLst>
                      </a:pPr>
                      <a:r>
                        <a:rPr kumimoji="0" lang="zh-CN" altLang="en-US" sz="1800" b="1" i="0" u="none" strike="noStrike" cap="none" normalizeH="0" baseline="0" dirty="0" smtClean="0">
                          <a:ln>
                            <a:noFill/>
                          </a:ln>
                          <a:solidFill>
                            <a:srgbClr val="33CCCC"/>
                          </a:solidFill>
                          <a:effectLst/>
                          <a:latin typeface="微软雅黑" pitchFamily="34" charset="-122"/>
                          <a:ea typeface="微软雅黑" pitchFamily="34" charset="-122"/>
                          <a:cs typeface="Times New Roman" pitchFamily="18" charset="0"/>
                        </a:rPr>
                        <a:t>学位课程</a:t>
                      </a:r>
                      <a:endParaRPr kumimoji="0" lang="zh-CN" altLang="en-US" sz="24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56" marR="91456" marT="45674" marB="4567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800" b="1" i="0" u="none" strike="noStrike" cap="none" normalizeH="0" baseline="0" dirty="0" smtClean="0">
                          <a:ln>
                            <a:noFill/>
                          </a:ln>
                          <a:solidFill>
                            <a:srgbClr val="33CCCC"/>
                          </a:solidFill>
                          <a:effectLst/>
                          <a:latin typeface="微软雅黑" pitchFamily="34" charset="-122"/>
                          <a:ea typeface="微软雅黑" pitchFamily="34" charset="-122"/>
                          <a:cs typeface="Times New Roman" pitchFamily="18" charset="0"/>
                        </a:rPr>
                        <a:t>课程名称</a:t>
                      </a:r>
                      <a:endParaRPr kumimoji="0" lang="zh-CN" altLang="en-US" sz="24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33CCCC"/>
                          </a:solidFill>
                          <a:effectLst/>
                          <a:latin typeface="微软雅黑" pitchFamily="34" charset="-122"/>
                          <a:ea typeface="微软雅黑" pitchFamily="34" charset="-122"/>
                          <a:cs typeface="Times New Roman" pitchFamily="18" charset="0"/>
                        </a:rPr>
                        <a:t>学分</a:t>
                      </a:r>
                      <a:endParaRPr kumimoji="0" lang="zh-CN" altLang="en-US" sz="20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33CCCC"/>
                          </a:solidFill>
                          <a:effectLst/>
                          <a:latin typeface="微软雅黑" pitchFamily="34" charset="-122"/>
                          <a:ea typeface="微软雅黑" pitchFamily="34" charset="-122"/>
                          <a:cs typeface="Times New Roman" pitchFamily="18" charset="0"/>
                        </a:rPr>
                        <a:t>完成时间</a:t>
                      </a:r>
                      <a:endParaRPr kumimoji="0" lang="zh-CN" altLang="en-US" sz="20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430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公共必修课程</a:t>
                      </a:r>
                      <a:endParaRPr kumimoji="0" lang="zh-CN" altLang="en-US" sz="20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cs typeface="Times New Roman" pitchFamily="18" charset="0"/>
                        </a:rPr>
                        <a:t>博士英语</a:t>
                      </a:r>
                      <a:endPar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en-US" altLang="zh-CN" sz="1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cs typeface="Times New Roman" pitchFamily="18" charset="0"/>
                        </a:rPr>
                        <a:t>3</a:t>
                      </a:r>
                      <a:endParaRPr kumimoji="0" lang="en-US" altLang="zh-CN" sz="24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第一学期末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4304">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cs typeface="Times New Roman" pitchFamily="18" charset="0"/>
                        </a:rPr>
                        <a:t>现代科学技术革命与马克思主义</a:t>
                      </a:r>
                      <a:endPar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en-US" altLang="zh-CN" sz="1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cs typeface="Times New Roman" pitchFamily="18" charset="0"/>
                        </a:rPr>
                        <a:t>2</a:t>
                      </a:r>
                      <a:endParaRPr kumimoji="0" lang="en-US" altLang="zh-CN" sz="24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第一学期末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30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基础理论课程</a:t>
                      </a:r>
                      <a:endParaRPr kumimoji="0" lang="zh-CN" altLang="en-US" sz="20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cs typeface="Times New Roman" pitchFamily="18" charset="0"/>
                        </a:rPr>
                        <a:t>无机材料分析与表征</a:t>
                      </a:r>
                      <a:endPar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en-US" altLang="zh-CN" sz="1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cs typeface="Times New Roman" pitchFamily="18" charset="0"/>
                        </a:rPr>
                        <a:t>4</a:t>
                      </a:r>
                      <a:endParaRPr kumimoji="0" lang="en-US" altLang="zh-CN" sz="24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第一学期末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30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专业课程</a:t>
                      </a:r>
                      <a:endParaRPr kumimoji="0" lang="zh-CN" altLang="en-US" sz="20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200400" algn="l"/>
                        </a:tabLst>
                      </a:pPr>
                      <a:r>
                        <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rPr>
                        <a:t>先进无机材料科学与工程概述</a:t>
                      </a: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en-US" altLang="zh-CN" sz="1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cs typeface="Times New Roman" pitchFamily="18" charset="0"/>
                        </a:rPr>
                        <a:t>4</a:t>
                      </a:r>
                      <a:endParaRPr kumimoji="0" lang="en-US" altLang="zh-CN" sz="24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200400" algn="l"/>
                        </a:tabLst>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第一学期末</a:t>
                      </a:r>
                      <a:endParaRPr kumimoji="0" lang="zh-CN" altLang="en-US" sz="18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56" marR="91456" marT="45674" marB="45674"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35843" name="Rectangle 4"/>
          <p:cNvSpPr>
            <a:spLocks noChangeArrowheads="1"/>
          </p:cNvSpPr>
          <p:nvPr/>
        </p:nvSpPr>
        <p:spPr bwMode="auto">
          <a:xfrm>
            <a:off x="2771775" y="2235200"/>
            <a:ext cx="25511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rgbClr val="FF0000"/>
                </a:solidFill>
                <a:latin typeface="微软雅黑" panose="020B0503020204020204" pitchFamily="34" charset="-122"/>
                <a:ea typeface="微软雅黑" panose="020B0503020204020204" pitchFamily="34" charset="-122"/>
              </a:rPr>
              <a:t>必修环节一览表</a:t>
            </a:r>
            <a:r>
              <a:rPr lang="en-US" altLang="zh-CN" sz="2000" b="1" dirty="0">
                <a:solidFill>
                  <a:srgbClr val="FF0000"/>
                </a:solidFill>
                <a:ea typeface="微软雅黑" panose="020B0503020204020204" pitchFamily="34" charset="-122"/>
              </a:rPr>
              <a:t>(9</a:t>
            </a:r>
            <a:r>
              <a:rPr lang="zh-CN" altLang="en-US" sz="2000" b="1" dirty="0">
                <a:solidFill>
                  <a:srgbClr val="FF0000"/>
                </a:solidFill>
                <a:ea typeface="微软雅黑" panose="020B0503020204020204" pitchFamily="34" charset="-122"/>
              </a:rPr>
              <a:t>分</a:t>
            </a:r>
            <a:r>
              <a:rPr lang="en-US" altLang="zh-CN" sz="2000" b="1" dirty="0">
                <a:solidFill>
                  <a:srgbClr val="FF0000"/>
                </a:solidFill>
                <a:ea typeface="微软雅黑" panose="020B0503020204020204" pitchFamily="34" charset="-122"/>
              </a:rPr>
              <a:t>)</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graphicFrame>
        <p:nvGraphicFramePr>
          <p:cNvPr id="5" name="Group 246"/>
          <p:cNvGraphicFramePr>
            <a:graphicFrameLocks noGrp="1"/>
          </p:cNvGraphicFramePr>
          <p:nvPr>
            <p:extLst>
              <p:ext uri="{D42A27DB-BD31-4B8C-83A1-F6EECF244321}">
                <p14:modId xmlns:p14="http://schemas.microsoft.com/office/powerpoint/2010/main" val="3859653381"/>
              </p:ext>
            </p:extLst>
          </p:nvPr>
        </p:nvGraphicFramePr>
        <p:xfrm>
          <a:off x="1042988" y="3068638"/>
          <a:ext cx="7058026" cy="2447925"/>
        </p:xfrm>
        <a:graphic>
          <a:graphicData uri="http://schemas.openxmlformats.org/drawingml/2006/table">
            <a:tbl>
              <a:tblPr/>
              <a:tblGrid>
                <a:gridCol w="2853244">
                  <a:extLst>
                    <a:ext uri="{9D8B030D-6E8A-4147-A177-3AD203B41FA5}">
                      <a16:colId xmlns:a16="http://schemas.microsoft.com/office/drawing/2014/main" val="20000"/>
                    </a:ext>
                  </a:extLst>
                </a:gridCol>
                <a:gridCol w="1215558">
                  <a:extLst>
                    <a:ext uri="{9D8B030D-6E8A-4147-A177-3AD203B41FA5}">
                      <a16:colId xmlns:a16="http://schemas.microsoft.com/office/drawing/2014/main" val="20001"/>
                    </a:ext>
                  </a:extLst>
                </a:gridCol>
                <a:gridCol w="2989224">
                  <a:extLst>
                    <a:ext uri="{9D8B030D-6E8A-4147-A177-3AD203B41FA5}">
                      <a16:colId xmlns:a16="http://schemas.microsoft.com/office/drawing/2014/main" val="20002"/>
                    </a:ext>
                  </a:extLst>
                </a:gridCol>
              </a:tblGrid>
              <a:tr h="4618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33CCCC"/>
                          </a:solidFill>
                          <a:effectLst/>
                          <a:latin typeface="微软雅黑" pitchFamily="34" charset="-122"/>
                          <a:ea typeface="微软雅黑" pitchFamily="34" charset="-122"/>
                        </a:rPr>
                        <a:t>必修环节</a:t>
                      </a:r>
                      <a:endParaRPr kumimoji="0" lang="zh-CN" altLang="en-US" sz="24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63" marR="91463" marT="45689" marB="4568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33CCCC"/>
                          </a:solidFill>
                          <a:effectLst/>
                          <a:latin typeface="微软雅黑" pitchFamily="34" charset="-122"/>
                          <a:ea typeface="微软雅黑" pitchFamily="34" charset="-122"/>
                        </a:rPr>
                        <a:t>学分</a:t>
                      </a:r>
                      <a:endParaRPr kumimoji="0" lang="zh-CN" altLang="en-US" sz="24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33CCCC"/>
                          </a:solidFill>
                          <a:effectLst/>
                          <a:latin typeface="微软雅黑" pitchFamily="34" charset="-122"/>
                          <a:ea typeface="微软雅黑" pitchFamily="34" charset="-122"/>
                        </a:rPr>
                        <a:t>完成时间</a:t>
                      </a:r>
                      <a:endParaRPr kumimoji="0" lang="zh-CN" altLang="en-US" sz="2400" b="1" i="0" u="none" strike="noStrike" cap="none" normalizeH="0" baseline="0" dirty="0" smtClean="0">
                        <a:ln>
                          <a:noFill/>
                        </a:ln>
                        <a:solidFill>
                          <a:srgbClr val="33CCCC"/>
                        </a:solidFill>
                        <a:effectLst/>
                        <a:latin typeface="微软雅黑" pitchFamily="34" charset="-122"/>
                        <a:ea typeface="微软雅黑"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6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cap="none" normalizeH="0" baseline="0" dirty="0" smtClean="0">
                          <a:ln>
                            <a:noFill/>
                          </a:ln>
                          <a:solidFill>
                            <a:srgbClr val="0000FF"/>
                          </a:solidFill>
                          <a:effectLst/>
                          <a:latin typeface="微软雅黑" pitchFamily="34" charset="-122"/>
                          <a:ea typeface="微软雅黑" pitchFamily="34" charset="-122"/>
                        </a:rPr>
                        <a:t>开题报告</a:t>
                      </a:r>
                      <a:r>
                        <a:rPr kumimoji="0" lang="en-US" altLang="zh-CN" sz="16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a:t>
                      </a:r>
                      <a:r>
                        <a:rPr kumimoji="0" lang="zh-CN" altLang="en-US" sz="16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统招博士</a:t>
                      </a:r>
                      <a:r>
                        <a:rPr kumimoji="0" lang="en-US" altLang="zh-CN" sz="16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a:t>
                      </a:r>
                      <a:endParaRPr kumimoji="0" lang="zh-CN" altLang="en-US" sz="16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63" marR="91463" marT="45689" marB="4568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rPr>
                        <a:t>3</a:t>
                      </a:r>
                      <a:endParaRPr kumimoji="0" lang="en-US" altLang="zh-CN" sz="2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第一学期末</a:t>
                      </a:r>
                      <a:endParaRPr kumimoji="0" lang="zh-CN" altLang="en-US" sz="24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FF"/>
                          </a:solidFill>
                          <a:effectLst/>
                          <a:latin typeface="微软雅黑" pitchFamily="34" charset="-122"/>
                          <a:ea typeface="微软雅黑" pitchFamily="34" charset="-122"/>
                        </a:rPr>
                        <a:t>中期报告</a:t>
                      </a:r>
                      <a:endParaRPr kumimoji="0" lang="zh-CN" altLang="en-US" sz="24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63" marR="91463" marT="45689" marB="4568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rPr>
                        <a:t>3</a:t>
                      </a:r>
                      <a:endParaRPr kumimoji="0" lang="en-US" altLang="zh-CN" sz="2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第三学期末</a:t>
                      </a:r>
                      <a:endParaRPr kumimoji="0" lang="zh-CN" altLang="en-US" sz="24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6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cap="none" normalizeH="0" baseline="0" dirty="0" smtClean="0">
                          <a:ln>
                            <a:noFill/>
                          </a:ln>
                          <a:solidFill>
                            <a:srgbClr val="0000FF"/>
                          </a:solidFill>
                          <a:effectLst/>
                          <a:latin typeface="微软雅黑" pitchFamily="34" charset="-122"/>
                          <a:ea typeface="微软雅黑" pitchFamily="34" charset="-122"/>
                        </a:rPr>
                        <a:t>学术报告和社会实践</a:t>
                      </a:r>
                    </a:p>
                  </a:txBody>
                  <a:tcPr marL="91463" marR="91463" marT="45689" marB="4568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rPr>
                        <a:t>3</a:t>
                      </a:r>
                      <a:endParaRPr kumimoji="0" lang="en-US" altLang="zh-CN" sz="2800" b="1" i="0" u="none" strike="noStrike" cap="none" normalizeH="0" baseline="0" dirty="0" smtClean="0">
                        <a:ln>
                          <a:noFill/>
                        </a:ln>
                        <a:solidFill>
                          <a:srgbClr val="FF0000"/>
                        </a:solidFill>
                        <a:effectLst/>
                        <a:latin typeface="Arial Rounded MT Bold" pitchFamily="34"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博士学习期间</a:t>
                      </a:r>
                      <a:endParaRPr kumimoji="0" lang="zh-CN" altLang="en-US" sz="24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18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0000FF"/>
                          </a:solidFill>
                          <a:effectLst/>
                          <a:latin typeface="微软雅黑" pitchFamily="34" charset="-122"/>
                          <a:ea typeface="微软雅黑" pitchFamily="34" charset="-122"/>
                        </a:rPr>
                        <a:t>论文预汇报</a:t>
                      </a:r>
                      <a:endParaRPr kumimoji="0" lang="zh-CN" altLang="en-US" sz="2400" b="1" i="0" u="none" strike="noStrike" cap="none" normalizeH="0" baseline="0" dirty="0" smtClean="0">
                        <a:ln>
                          <a:noFill/>
                        </a:ln>
                        <a:solidFill>
                          <a:srgbClr val="0000FF"/>
                        </a:solidFill>
                        <a:effectLst/>
                        <a:latin typeface="微软雅黑" pitchFamily="34" charset="-122"/>
                        <a:ea typeface="微软雅黑" pitchFamily="34" charset="-122"/>
                      </a:endParaRPr>
                    </a:p>
                  </a:txBody>
                  <a:tcPr marL="91463" marR="91463" marT="45689" marB="4568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a:t>
                      </a:r>
                      <a:endParaRPr kumimoji="0" lang="zh-CN" altLang="zh-CN" sz="1600" b="0" i="0" u="none" strike="noStrike" cap="none" normalizeH="0" baseline="0" dirty="0" smtClean="0">
                        <a:ln>
                          <a:noFill/>
                        </a:ln>
                        <a:solidFill>
                          <a:schemeClr val="tx1"/>
                        </a:solidFill>
                        <a:effectLst/>
                        <a:latin typeface="Times New Roman" pitchFamily="18"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微软雅黑" panose="020B0503020204020204" pitchFamily="34" charset="-122"/>
                        </a:rPr>
                        <a:t>第五学期末</a:t>
                      </a:r>
                      <a:endParaRPr kumimoji="0" lang="zh-CN" altLang="en-US" sz="2400" b="0" i="0" u="none" strike="noStrike" cap="none" normalizeH="0" baseline="0" dirty="0" smtClean="0">
                        <a:ln>
                          <a:noFill/>
                        </a:ln>
                        <a:solidFill>
                          <a:schemeClr val="tx1"/>
                        </a:solidFill>
                        <a:effectLst/>
                        <a:latin typeface="Arial" charset="0"/>
                        <a:ea typeface="微软雅黑" panose="020B0503020204020204" pitchFamily="34" charset="-122"/>
                      </a:endParaRPr>
                    </a:p>
                  </a:txBody>
                  <a:tcPr marL="91463" marR="91463" marT="45689" marB="4568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155825"/>
            <a:ext cx="74168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defRPr/>
            </a:pPr>
            <a:r>
              <a:rPr lang="zh-CN" altLang="en-US" sz="2000" b="1" dirty="0">
                <a:solidFill>
                  <a:srgbClr val="FF0000"/>
                </a:solidFill>
                <a:latin typeface="Arial" charset="0"/>
                <a:ea typeface="微软雅黑" panose="020B0503020204020204" pitchFamily="34" charset="-122"/>
              </a:rPr>
              <a:t>一、</a:t>
            </a:r>
            <a:r>
              <a:rPr lang="zh-CN" altLang="zh-CN" sz="2000" b="1" dirty="0">
                <a:solidFill>
                  <a:srgbClr val="FF0000"/>
                </a:solidFill>
                <a:latin typeface="Arial" charset="0"/>
                <a:ea typeface="微软雅黑" panose="020B0503020204020204" pitchFamily="34" charset="-122"/>
              </a:rPr>
              <a:t>开题报告</a:t>
            </a:r>
            <a:r>
              <a:rPr lang="en-US" altLang="zh-CN" sz="2000" b="1" dirty="0">
                <a:solidFill>
                  <a:srgbClr val="FF0000"/>
                </a:solidFill>
                <a:latin typeface="Arial" charset="0"/>
                <a:ea typeface="微软雅黑" panose="020B0503020204020204" pitchFamily="34" charset="-122"/>
              </a:rPr>
              <a:t>(3</a:t>
            </a:r>
            <a:r>
              <a:rPr lang="zh-CN" altLang="en-US" sz="2000" b="1" dirty="0">
                <a:solidFill>
                  <a:srgbClr val="FF0000"/>
                </a:solidFill>
                <a:latin typeface="Arial" charset="0"/>
                <a:ea typeface="微软雅黑" panose="020B0503020204020204" pitchFamily="34" charset="-122"/>
              </a:rPr>
              <a:t>分</a:t>
            </a:r>
            <a:r>
              <a:rPr lang="en-US" altLang="zh-CN" sz="2000" b="1" dirty="0">
                <a:solidFill>
                  <a:srgbClr val="FF0000"/>
                </a:solidFill>
                <a:latin typeface="Arial" charset="0"/>
                <a:ea typeface="微软雅黑" panose="020B0503020204020204" pitchFamily="34" charset="-122"/>
              </a:rPr>
              <a:t>)</a:t>
            </a:r>
            <a:endParaRPr lang="zh-CN" altLang="zh-CN" sz="2000" b="1" dirty="0">
              <a:solidFill>
                <a:srgbClr val="FF0000"/>
              </a:solidFill>
              <a:latin typeface="Arial" charset="0"/>
              <a:ea typeface="微软雅黑" panose="020B0503020204020204" pitchFamily="34" charset="-122"/>
            </a:endParaRPr>
          </a:p>
          <a:p>
            <a:pPr indent="628650" algn="just" eaLnBrk="1" hangingPunct="1">
              <a:lnSpc>
                <a:spcPct val="125000"/>
              </a:lnSpc>
              <a:spcAft>
                <a:spcPts val="600"/>
              </a:spcAft>
              <a:defRPr/>
            </a:pPr>
            <a:r>
              <a:rPr lang="zh-CN" altLang="zh-CN" sz="2000" dirty="0">
                <a:latin typeface="Arial" charset="0"/>
                <a:ea typeface="微软雅黑" panose="020B0503020204020204" pitchFamily="34" charset="-122"/>
              </a:rPr>
              <a:t>对于公开招考的博士</a:t>
            </a:r>
            <a:r>
              <a:rPr lang="zh-CN" altLang="zh-CN" sz="2000" dirty="0" smtClean="0">
                <a:latin typeface="Arial" charset="0"/>
                <a:ea typeface="微软雅黑" panose="020B0503020204020204" pitchFamily="34" charset="-122"/>
              </a:rPr>
              <a:t>研究生</a:t>
            </a:r>
            <a:r>
              <a:rPr lang="zh-CN" altLang="en-US" sz="2000" dirty="0">
                <a:solidFill>
                  <a:srgbClr val="FF0000"/>
                </a:solidFill>
                <a:ea typeface="微软雅黑" panose="020B0503020204020204" pitchFamily="34" charset="-122"/>
              </a:rPr>
              <a:t>第一学期末</a:t>
            </a:r>
            <a:r>
              <a:rPr lang="zh-CN" altLang="zh-CN" sz="2000" dirty="0" smtClean="0">
                <a:solidFill>
                  <a:srgbClr val="FF0000"/>
                </a:solidFill>
                <a:latin typeface="Arial" charset="0"/>
                <a:ea typeface="微软雅黑" panose="020B0503020204020204" pitchFamily="34" charset="-122"/>
              </a:rPr>
              <a:t>需</a:t>
            </a:r>
            <a:r>
              <a:rPr lang="zh-CN" altLang="zh-CN" sz="2000" dirty="0">
                <a:solidFill>
                  <a:srgbClr val="FF0000"/>
                </a:solidFill>
                <a:latin typeface="Arial" charset="0"/>
                <a:ea typeface="微软雅黑" panose="020B0503020204020204" pitchFamily="34" charset="-122"/>
              </a:rPr>
              <a:t>作开题报告</a:t>
            </a:r>
            <a:r>
              <a:rPr lang="zh-CN" altLang="zh-CN" sz="2000" dirty="0" smtClean="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indent="628650" algn="just" eaLnBrk="1" hangingPunct="1">
              <a:lnSpc>
                <a:spcPct val="125000"/>
              </a:lnSpc>
              <a:spcAft>
                <a:spcPts val="600"/>
              </a:spcAft>
              <a:defRPr/>
            </a:pPr>
            <a:r>
              <a:rPr lang="zh-CN" altLang="zh-CN" sz="2000" dirty="0" smtClean="0">
                <a:latin typeface="Arial" charset="0"/>
                <a:ea typeface="微软雅黑" panose="020B0503020204020204" pitchFamily="34" charset="-122"/>
              </a:rPr>
              <a:t>开</a:t>
            </a:r>
            <a:r>
              <a:rPr lang="zh-CN" altLang="zh-CN" sz="2000" dirty="0">
                <a:latin typeface="Arial" charset="0"/>
                <a:ea typeface="微软雅黑" panose="020B0503020204020204" pitchFamily="34" charset="-122"/>
              </a:rPr>
              <a:t>题报告采取以</a:t>
            </a:r>
            <a:r>
              <a:rPr lang="zh-CN" altLang="zh-CN" sz="2000" dirty="0">
                <a:solidFill>
                  <a:srgbClr val="FF0000"/>
                </a:solidFill>
                <a:latin typeface="Arial" charset="0"/>
                <a:ea typeface="微软雅黑" panose="020B0503020204020204" pitchFamily="34" charset="-122"/>
              </a:rPr>
              <a:t>书面报告和口头报告</a:t>
            </a:r>
            <a:r>
              <a:rPr lang="zh-CN" altLang="zh-CN" sz="2000" dirty="0">
                <a:latin typeface="Arial" charset="0"/>
                <a:ea typeface="微软雅黑" panose="020B0503020204020204" pitchFamily="34" charset="-122"/>
              </a:rPr>
              <a:t>相结合的方式举行。文献调研报告应综述学位论文研究课题的国内外发展现状、存在问题和本人见解。在文献调研的基础上撰写开题报告，开题报告</a:t>
            </a:r>
            <a:r>
              <a:rPr lang="zh-CN" altLang="zh-CN" sz="2000" dirty="0">
                <a:solidFill>
                  <a:srgbClr val="FF0000"/>
                </a:solidFill>
                <a:latin typeface="Arial" charset="0"/>
                <a:ea typeface="微软雅黑" panose="020B0503020204020204" pitchFamily="34" charset="-122"/>
              </a:rPr>
              <a:t>要求对选题的目的、意义，选题的科学依据，研究内容，研究方法，预期目标，研究工作技术路线和实施方案做出详细论证。</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155825"/>
            <a:ext cx="74168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defRPr/>
            </a:pPr>
            <a:r>
              <a:rPr lang="zh-CN" altLang="en-US" sz="2000" b="1" dirty="0">
                <a:solidFill>
                  <a:srgbClr val="FF0000"/>
                </a:solidFill>
                <a:latin typeface="Arial" charset="0"/>
                <a:ea typeface="微软雅黑" panose="020B0503020204020204" pitchFamily="34" charset="-122"/>
              </a:rPr>
              <a:t>一、</a:t>
            </a:r>
            <a:r>
              <a:rPr lang="zh-CN" altLang="zh-CN" sz="2000" b="1" dirty="0">
                <a:solidFill>
                  <a:srgbClr val="FF0000"/>
                </a:solidFill>
                <a:latin typeface="Arial" charset="0"/>
                <a:ea typeface="微软雅黑" panose="020B0503020204020204" pitchFamily="34" charset="-122"/>
              </a:rPr>
              <a:t>开题报告</a:t>
            </a:r>
            <a:r>
              <a:rPr lang="en-US" altLang="zh-CN" sz="2000" b="1" dirty="0">
                <a:solidFill>
                  <a:srgbClr val="FF0000"/>
                </a:solidFill>
                <a:latin typeface="Arial" charset="0"/>
                <a:ea typeface="微软雅黑" panose="020B0503020204020204" pitchFamily="34" charset="-122"/>
              </a:rPr>
              <a:t>(3</a:t>
            </a:r>
            <a:r>
              <a:rPr lang="zh-CN" altLang="en-US" sz="2000" b="1" dirty="0">
                <a:solidFill>
                  <a:srgbClr val="FF0000"/>
                </a:solidFill>
                <a:latin typeface="Arial" charset="0"/>
                <a:ea typeface="微软雅黑" panose="020B0503020204020204" pitchFamily="34" charset="-122"/>
              </a:rPr>
              <a:t>分</a:t>
            </a:r>
            <a:r>
              <a:rPr lang="en-US" altLang="zh-CN" sz="2000" b="1" dirty="0">
                <a:solidFill>
                  <a:srgbClr val="FF0000"/>
                </a:solidFill>
                <a:latin typeface="Arial" charset="0"/>
                <a:ea typeface="微软雅黑" panose="020B0503020204020204" pitchFamily="34" charset="-122"/>
              </a:rPr>
              <a:t>)</a:t>
            </a:r>
            <a:endParaRPr lang="zh-CN" altLang="zh-CN" sz="2000" b="1" dirty="0">
              <a:solidFill>
                <a:srgbClr val="FF0000"/>
              </a:solidFill>
              <a:latin typeface="Arial" charset="0"/>
              <a:ea typeface="微软雅黑" panose="020B0503020204020204" pitchFamily="34" charset="-122"/>
            </a:endParaRPr>
          </a:p>
          <a:p>
            <a:pPr indent="628650" algn="just" eaLnBrk="1" hangingPunct="1">
              <a:lnSpc>
                <a:spcPct val="125000"/>
              </a:lnSpc>
              <a:defRPr/>
            </a:pPr>
            <a:r>
              <a:rPr lang="zh-CN" altLang="zh-CN" sz="2000" dirty="0">
                <a:latin typeface="Arial" charset="0"/>
                <a:ea typeface="微软雅黑" panose="020B0503020204020204" pitchFamily="34" charset="-122"/>
              </a:rPr>
              <a:t>书面报告交研究生部，由该部门组织专家对</a:t>
            </a:r>
            <a:r>
              <a:rPr lang="zh-CN" altLang="zh-CN" sz="2000" dirty="0">
                <a:solidFill>
                  <a:srgbClr val="FF0000"/>
                </a:solidFill>
                <a:latin typeface="Arial" charset="0"/>
                <a:ea typeface="微软雅黑" panose="020B0503020204020204" pitchFamily="34" charset="-122"/>
              </a:rPr>
              <a:t>开题报告进行评审</a:t>
            </a:r>
            <a:r>
              <a:rPr lang="zh-CN" altLang="zh-CN" sz="2000" dirty="0">
                <a:latin typeface="Arial" charset="0"/>
                <a:ea typeface="微软雅黑" panose="020B0503020204020204" pitchFamily="34" charset="-122"/>
              </a:rPr>
              <a:t>。论文课题的意义、设计途径的合理性对论文工作具有决定性影响。如果开题报告中出现重大错误或失误，则该开题报告不能通过，作者必须重新进行文献调研，重做开题报告。</a:t>
            </a:r>
            <a:endParaRPr lang="en-US" altLang="zh-CN" sz="2000" dirty="0">
              <a:latin typeface="Arial" charset="0"/>
              <a:ea typeface="微软雅黑" panose="020B0503020204020204" pitchFamily="34" charset="-122"/>
            </a:endParaRPr>
          </a:p>
          <a:p>
            <a:pPr indent="628650" algn="just" eaLnBrk="1" hangingPunct="1">
              <a:lnSpc>
                <a:spcPct val="125000"/>
              </a:lnSpc>
              <a:spcBef>
                <a:spcPts val="600"/>
              </a:spcBef>
              <a:defRPr/>
            </a:pPr>
            <a:r>
              <a:rPr lang="zh-CN" altLang="en-US" sz="2000" dirty="0">
                <a:latin typeface="Arial" charset="0"/>
                <a:ea typeface="微软雅黑" panose="020B0503020204020204" pitchFamily="34" charset="-122"/>
              </a:rPr>
              <a:t>为保证培养质量，</a:t>
            </a:r>
            <a:r>
              <a:rPr lang="zh-CN" altLang="en-US" sz="2000" b="1"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latin typeface="Arial" charset="0"/>
                <a:ea typeface="微软雅黑" panose="020B0503020204020204" pitchFamily="34" charset="-122"/>
              </a:rPr>
              <a:t>，对论文中期汇报中不合格者给予限期整改的处理。</a:t>
            </a:r>
            <a:endParaRPr lang="zh-CN" altLang="zh-CN" sz="2000" dirty="0">
              <a:latin typeface="Arial"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135083"/>
            <a:ext cx="74168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lnSpc>
                <a:spcPct val="150000"/>
              </a:lnSpc>
              <a:defRPr/>
            </a:pPr>
            <a:r>
              <a:rPr lang="zh-CN" altLang="en-US" sz="2000" b="1" dirty="0">
                <a:solidFill>
                  <a:srgbClr val="FF0000"/>
                </a:solidFill>
                <a:latin typeface="Arial" charset="0"/>
                <a:ea typeface="微软雅黑" panose="020B0503020204020204" pitchFamily="34" charset="-122"/>
              </a:rPr>
              <a:t>二、中期汇报</a:t>
            </a:r>
            <a:r>
              <a:rPr lang="en-US" altLang="zh-CN" sz="2000" b="1" dirty="0">
                <a:solidFill>
                  <a:srgbClr val="FF0000"/>
                </a:solidFill>
                <a:latin typeface="Arial" charset="0"/>
                <a:ea typeface="微软雅黑" panose="020B0503020204020204" pitchFamily="34" charset="-122"/>
              </a:rPr>
              <a:t>(3</a:t>
            </a:r>
            <a:r>
              <a:rPr lang="zh-CN" altLang="en-US" sz="2000" b="1" dirty="0">
                <a:solidFill>
                  <a:srgbClr val="FF0000"/>
                </a:solidFill>
                <a:latin typeface="Arial" charset="0"/>
                <a:ea typeface="微软雅黑" panose="020B0503020204020204" pitchFamily="34" charset="-122"/>
              </a:rPr>
              <a:t>分</a:t>
            </a:r>
            <a:r>
              <a:rPr lang="en-US" altLang="zh-CN" sz="2000" b="1" dirty="0">
                <a:solidFill>
                  <a:srgbClr val="FF0000"/>
                </a:solidFill>
                <a:latin typeface="Arial" charset="0"/>
                <a:ea typeface="微软雅黑" panose="020B0503020204020204" pitchFamily="34" charset="-122"/>
              </a:rPr>
              <a:t>)</a:t>
            </a:r>
            <a:endParaRPr lang="zh-CN" altLang="en-US" sz="2000" b="1" dirty="0">
              <a:solidFill>
                <a:srgbClr val="FF0000"/>
              </a:solidFill>
              <a:latin typeface="Arial" charset="0"/>
              <a:ea typeface="微软雅黑" panose="020B0503020204020204" pitchFamily="34" charset="-122"/>
            </a:endParaRPr>
          </a:p>
          <a:p>
            <a:pPr indent="628650" algn="just" eaLnBrk="1" hangingPunct="1">
              <a:lnSpc>
                <a:spcPct val="125000"/>
              </a:lnSpc>
              <a:spcAft>
                <a:spcPts val="600"/>
              </a:spcAft>
              <a:defRPr/>
            </a:pPr>
            <a:r>
              <a:rPr lang="zh-CN" altLang="en-US" sz="2000" dirty="0" smtClean="0">
                <a:latin typeface="Arial" charset="0"/>
                <a:ea typeface="微软雅黑" panose="020B0503020204020204" pitchFamily="34" charset="-122"/>
              </a:rPr>
              <a:t>中期</a:t>
            </a:r>
            <a:r>
              <a:rPr lang="zh-CN" altLang="en-US" sz="2000" dirty="0">
                <a:latin typeface="Arial" charset="0"/>
                <a:ea typeface="微软雅黑" panose="020B0503020204020204" pitchFamily="34" charset="-122"/>
              </a:rPr>
              <a:t>汇报一般安排在</a:t>
            </a:r>
            <a:r>
              <a:rPr lang="zh-CN" altLang="en-US" sz="2000" dirty="0">
                <a:solidFill>
                  <a:srgbClr val="FF0000"/>
                </a:solidFill>
                <a:latin typeface="Arial" charset="0"/>
                <a:ea typeface="微软雅黑" panose="020B0503020204020204" pitchFamily="34" charset="-122"/>
              </a:rPr>
              <a:t>第三学期末进行</a:t>
            </a:r>
            <a:r>
              <a:rPr lang="zh-CN" altLang="en-US" sz="2000" dirty="0" smtClean="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indent="628650" algn="just" eaLnBrk="1" hangingPunct="1">
              <a:lnSpc>
                <a:spcPct val="125000"/>
              </a:lnSpc>
              <a:spcAft>
                <a:spcPts val="600"/>
              </a:spcAft>
              <a:defRPr/>
            </a:pPr>
            <a:r>
              <a:rPr lang="zh-CN" altLang="en-US" sz="2000" dirty="0" smtClean="0">
                <a:latin typeface="Arial" charset="0"/>
                <a:ea typeface="微软雅黑" panose="020B0503020204020204" pitchFamily="34" charset="-122"/>
              </a:rPr>
              <a:t>汇报</a:t>
            </a:r>
            <a:r>
              <a:rPr lang="zh-CN" altLang="en-US" sz="2000" dirty="0">
                <a:latin typeface="Arial" charset="0"/>
                <a:ea typeface="微软雅黑" panose="020B0503020204020204" pitchFamily="34" charset="-122"/>
              </a:rPr>
              <a:t>采取</a:t>
            </a:r>
            <a:r>
              <a:rPr lang="zh-CN" altLang="en-US" sz="2000" dirty="0">
                <a:solidFill>
                  <a:srgbClr val="FF0000"/>
                </a:solidFill>
                <a:latin typeface="Arial" charset="0"/>
                <a:ea typeface="微软雅黑" panose="020B0503020204020204" pitchFamily="34" charset="-122"/>
              </a:rPr>
              <a:t>书面报告和口头报告</a:t>
            </a:r>
            <a:r>
              <a:rPr lang="zh-CN" altLang="en-US" sz="2000" dirty="0">
                <a:latin typeface="Arial" charset="0"/>
                <a:ea typeface="微软雅黑" panose="020B0503020204020204" pitchFamily="34" charset="-122"/>
              </a:rPr>
              <a:t>相结合的方式举行。研究生要简单介绍研究</a:t>
            </a:r>
            <a:r>
              <a:rPr lang="zh-CN" altLang="en-US" sz="2000" dirty="0" smtClean="0">
                <a:latin typeface="Arial" charset="0"/>
                <a:ea typeface="微软雅黑" panose="020B0503020204020204" pitchFamily="34" charset="-122"/>
              </a:rPr>
              <a:t>背景，对</a:t>
            </a:r>
            <a:r>
              <a:rPr lang="zh-CN" altLang="en-US" sz="2000" dirty="0">
                <a:latin typeface="Arial" charset="0"/>
                <a:ea typeface="微软雅黑" panose="020B0503020204020204" pitchFamily="34" charset="-122"/>
              </a:rPr>
              <a:t>自己的研究思路、进入实验室以来取得的主要研究成果、创新点及研究计划等方面进行认真准备。</a:t>
            </a:r>
            <a:endParaRPr lang="en-US" altLang="zh-CN" sz="2000" dirty="0">
              <a:latin typeface="Arial" charset="0"/>
              <a:ea typeface="微软雅黑" panose="020B0503020204020204" pitchFamily="34" charset="-122"/>
            </a:endParaRPr>
          </a:p>
          <a:p>
            <a:pPr indent="628650" algn="just" eaLnBrk="1" hangingPunct="1">
              <a:lnSpc>
                <a:spcPct val="125000"/>
              </a:lnSpc>
              <a:spcAft>
                <a:spcPts val="600"/>
              </a:spcAft>
              <a:defRPr/>
            </a:pPr>
            <a:r>
              <a:rPr lang="zh-CN" altLang="en-US" sz="2000" dirty="0">
                <a:latin typeface="Arial" charset="0"/>
                <a:ea typeface="微软雅黑" panose="020B0503020204020204" pitchFamily="34" charset="-122"/>
              </a:rPr>
              <a:t>研究生部组织专家对</a:t>
            </a:r>
            <a:r>
              <a:rPr lang="zh-CN" altLang="en-US" sz="2000" dirty="0">
                <a:solidFill>
                  <a:srgbClr val="FF0000"/>
                </a:solidFill>
                <a:latin typeface="Arial" charset="0"/>
                <a:ea typeface="微软雅黑" panose="020B0503020204020204" pitchFamily="34" charset="-122"/>
              </a:rPr>
              <a:t>中期汇报评审</a:t>
            </a:r>
            <a:r>
              <a:rPr lang="zh-CN" altLang="en-US" sz="2000" dirty="0">
                <a:latin typeface="Arial" charset="0"/>
                <a:ea typeface="微软雅黑" panose="020B0503020204020204" pitchFamily="34" charset="-122"/>
              </a:rPr>
              <a:t>，及时协调解决论文中期汇报中发现的问题，以保证研究生培养工作的顺利进行。</a:t>
            </a:r>
            <a:endParaRPr lang="en-US" altLang="zh-CN" sz="2000" dirty="0">
              <a:latin typeface="Arial" charset="0"/>
              <a:ea typeface="微软雅黑" panose="020B0503020204020204" pitchFamily="34" charset="-122"/>
            </a:endParaRPr>
          </a:p>
          <a:p>
            <a:pPr indent="628650" algn="just" eaLnBrk="1" hangingPunct="1">
              <a:lnSpc>
                <a:spcPct val="125000"/>
              </a:lnSpc>
              <a:spcAft>
                <a:spcPts val="1200"/>
              </a:spcAft>
              <a:defRPr/>
            </a:pPr>
            <a:r>
              <a:rPr lang="zh-CN" altLang="en-US" sz="2000" dirty="0">
                <a:latin typeface="Arial" charset="0"/>
                <a:ea typeface="微软雅黑" panose="020B0503020204020204" pitchFamily="34" charset="-122"/>
              </a:rPr>
              <a:t>为保证培养质量，</a:t>
            </a:r>
            <a:r>
              <a:rPr lang="zh-CN" altLang="en-US" sz="2000" b="1"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latin typeface="Arial" charset="0"/>
                <a:ea typeface="微软雅黑" panose="020B0503020204020204" pitchFamily="34" charset="-122"/>
              </a:rPr>
              <a:t>，对论文中期汇报中不合格者给予限期整改或退学的处理。</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642938" y="9286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dirty="0">
                <a:solidFill>
                  <a:srgbClr val="C00000"/>
                </a:solidFill>
                <a:latin typeface="微软雅黑" panose="020B0503020204020204" pitchFamily="34" charset="-122"/>
                <a:ea typeface="微软雅黑" panose="020B0503020204020204" pitchFamily="34" charset="-122"/>
              </a:rPr>
              <a:t>中科院上海硅酸盐研究所</a:t>
            </a:r>
            <a:br>
              <a:rPr lang="zh-CN" altLang="en-US" sz="2800" b="1" dirty="0">
                <a:solidFill>
                  <a:srgbClr val="C00000"/>
                </a:solidFill>
                <a:latin typeface="微软雅黑" panose="020B0503020204020204" pitchFamily="34" charset="-122"/>
                <a:ea typeface="微软雅黑" panose="020B0503020204020204" pitchFamily="34" charset="-122"/>
              </a:rPr>
            </a:br>
            <a:r>
              <a:rPr lang="zh-CN" altLang="en-US" sz="2800" b="1" dirty="0">
                <a:solidFill>
                  <a:srgbClr val="C00000"/>
                </a:solidFill>
                <a:latin typeface="微软雅黑" panose="020B0503020204020204" pitchFamily="34" charset="-122"/>
                <a:ea typeface="微软雅黑" panose="020B0503020204020204" pitchFamily="34" charset="-122"/>
              </a:rPr>
              <a:t>简况介绍</a:t>
            </a:r>
          </a:p>
        </p:txBody>
      </p:sp>
      <p:sp>
        <p:nvSpPr>
          <p:cNvPr id="12" name="Rectangle 3"/>
          <p:cNvSpPr txBox="1">
            <a:spLocks noChangeArrowheads="1"/>
          </p:cNvSpPr>
          <p:nvPr/>
        </p:nvSpPr>
        <p:spPr>
          <a:xfrm>
            <a:off x="1547813" y="2500313"/>
            <a:ext cx="6616700" cy="3051175"/>
          </a:xfrm>
          <a:prstGeom prst="rect">
            <a:avLst/>
          </a:prstGeom>
        </p:spPr>
        <p:txBody>
          <a:bodyPr/>
          <a:lstStyle/>
          <a:p>
            <a:pPr marL="446088" indent="-446088" eaLnBrk="1" hangingPunct="1">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园区分布</a:t>
            </a:r>
          </a:p>
          <a:p>
            <a:pPr marL="446088" indent="-446088" eaLnBrk="1" hangingPunct="1">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人力资源与研究生教育</a:t>
            </a:r>
          </a:p>
          <a:p>
            <a:pPr marL="446088" indent="-446088" eaLnBrk="1" hangingPunct="1">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研究经费</a:t>
            </a:r>
          </a:p>
          <a:p>
            <a:pPr marL="446088" indent="-446088" eaLnBrk="1" hangingPunct="1">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出版论文</a:t>
            </a:r>
          </a:p>
          <a:p>
            <a:pPr marL="446088" indent="-446088" eaLnBrk="1" hangingPunct="1">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获奖情况</a:t>
            </a:r>
          </a:p>
          <a:p>
            <a:pPr marL="446088" indent="-446088" eaLnBrk="1" hangingPunct="1">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科研结构</a:t>
            </a:r>
          </a:p>
          <a:p>
            <a:pPr marL="446088" indent="-446088" eaLnBrk="1" hangingPunct="1">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研究领域</a:t>
            </a:r>
          </a:p>
          <a:p>
            <a:pPr marL="342900" indent="-342900" eaLnBrk="1" hangingPunct="1">
              <a:lnSpc>
                <a:spcPct val="150000"/>
              </a:lnSpc>
              <a:spcBef>
                <a:spcPct val="20000"/>
              </a:spcBef>
              <a:buFont typeface="Wingdings" pitchFamily="2" charset="2"/>
              <a:buChar char="u"/>
              <a:defRPr/>
            </a:pPr>
            <a:endParaRPr lang="zh-CN" altLang="en-US" sz="2400" b="1" kern="0" dirty="0">
              <a:solidFill>
                <a:srgbClr val="006666"/>
              </a:solidFill>
              <a:latin typeface="+mn-lt"/>
              <a:ea typeface="楷体_GB2312" pitchFamily="49" charset="-122"/>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205038"/>
            <a:ext cx="7416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defRPr/>
            </a:pPr>
            <a:r>
              <a:rPr lang="zh-CN" altLang="en-US" sz="2000" b="1" dirty="0">
                <a:solidFill>
                  <a:srgbClr val="FF0000"/>
                </a:solidFill>
                <a:latin typeface="Arial" charset="0"/>
                <a:ea typeface="微软雅黑" panose="020B0503020204020204" pitchFamily="34" charset="-122"/>
              </a:rPr>
              <a:t>三、学术交流和社会实践</a:t>
            </a:r>
            <a:r>
              <a:rPr lang="en-US" altLang="zh-CN" sz="2000" b="1" dirty="0">
                <a:solidFill>
                  <a:srgbClr val="FF0000"/>
                </a:solidFill>
                <a:latin typeface="Arial" charset="0"/>
                <a:ea typeface="微软雅黑" panose="020B0503020204020204" pitchFamily="34" charset="-122"/>
              </a:rPr>
              <a:t>(3</a:t>
            </a:r>
            <a:r>
              <a:rPr lang="zh-CN" altLang="en-US" sz="2000" b="1" dirty="0">
                <a:solidFill>
                  <a:srgbClr val="FF0000"/>
                </a:solidFill>
                <a:latin typeface="Arial" charset="0"/>
                <a:ea typeface="微软雅黑" panose="020B0503020204020204" pitchFamily="34" charset="-122"/>
              </a:rPr>
              <a:t>分</a:t>
            </a:r>
            <a:r>
              <a:rPr lang="en-US" altLang="zh-CN" sz="2000" b="1" dirty="0">
                <a:solidFill>
                  <a:srgbClr val="FF0000"/>
                </a:solidFill>
                <a:latin typeface="Arial" charset="0"/>
                <a:ea typeface="微软雅黑" panose="020B0503020204020204" pitchFamily="34" charset="-122"/>
              </a:rPr>
              <a:t>)</a:t>
            </a:r>
            <a:endParaRPr lang="zh-CN" altLang="en-US" sz="2000" b="1" dirty="0">
              <a:solidFill>
                <a:srgbClr val="FF0000"/>
              </a:solidFill>
              <a:latin typeface="Arial" charset="0"/>
              <a:ea typeface="微软雅黑" panose="020B0503020204020204" pitchFamily="34" charset="-122"/>
            </a:endParaRPr>
          </a:p>
          <a:p>
            <a:pPr indent="541338" algn="just" eaLnBrk="1" hangingPunct="1">
              <a:lnSpc>
                <a:spcPct val="125000"/>
              </a:lnSpc>
              <a:spcAft>
                <a:spcPts val="600"/>
              </a:spcAft>
              <a:defRPr/>
            </a:pPr>
            <a:r>
              <a:rPr lang="zh-CN" altLang="en-US" sz="2000" dirty="0">
                <a:latin typeface="Arial" charset="0"/>
                <a:ea typeface="微软雅黑" panose="020B0503020204020204" pitchFamily="34" charset="-122"/>
              </a:rPr>
              <a:t>博士研究生应积极主动参加各类学术活动，了解学科发展动态，获取学科最新信息，拓展知识、陶冶情操，加强修养、提高素质，提高对外交流能力</a:t>
            </a:r>
            <a:r>
              <a:rPr lang="zh-CN" altLang="en-US" sz="2000" dirty="0" smtClean="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indent="541338" algn="just" eaLnBrk="1" hangingPunct="1">
              <a:lnSpc>
                <a:spcPct val="125000"/>
              </a:lnSpc>
              <a:spcAft>
                <a:spcPts val="600"/>
              </a:spcAft>
              <a:defRPr/>
            </a:pPr>
            <a:r>
              <a:rPr lang="zh-CN" altLang="en-US" sz="2000" dirty="0" smtClean="0">
                <a:latin typeface="Arial" charset="0"/>
                <a:ea typeface="微软雅黑" panose="020B0503020204020204" pitchFamily="34" charset="-122"/>
              </a:rPr>
              <a:t>在学</a:t>
            </a:r>
            <a:r>
              <a:rPr lang="zh-CN" altLang="en-US" sz="2000" dirty="0">
                <a:latin typeface="Arial" charset="0"/>
                <a:ea typeface="微软雅黑" panose="020B0503020204020204" pitchFamily="34" charset="-122"/>
              </a:rPr>
              <a:t>期间，</a:t>
            </a:r>
            <a:r>
              <a:rPr lang="zh-CN" altLang="en-US" sz="2000" dirty="0">
                <a:solidFill>
                  <a:srgbClr val="FF0000"/>
                </a:solidFill>
                <a:latin typeface="Arial" charset="0"/>
                <a:ea typeface="微软雅黑" panose="020B0503020204020204" pitchFamily="34" charset="-122"/>
              </a:rPr>
              <a:t>必需参加一次以上</a:t>
            </a:r>
            <a:r>
              <a:rPr lang="en-US" altLang="zh-CN" sz="2000" dirty="0">
                <a:solidFill>
                  <a:srgbClr val="FF0000"/>
                </a:solidFill>
                <a:latin typeface="Arial" charset="0"/>
                <a:ea typeface="微软雅黑" panose="020B0503020204020204" pitchFamily="34" charset="-122"/>
              </a:rPr>
              <a:t>(</a:t>
            </a:r>
            <a:r>
              <a:rPr lang="zh-CN" altLang="en-US" sz="2000" dirty="0">
                <a:solidFill>
                  <a:srgbClr val="FF0000"/>
                </a:solidFill>
                <a:latin typeface="Arial" charset="0"/>
                <a:ea typeface="微软雅黑" panose="020B0503020204020204" pitchFamily="34" charset="-122"/>
              </a:rPr>
              <a:t>含一次</a:t>
            </a:r>
            <a:r>
              <a:rPr lang="en-US" altLang="zh-CN" sz="2000" dirty="0">
                <a:solidFill>
                  <a:srgbClr val="FF0000"/>
                </a:solidFill>
                <a:latin typeface="Arial" charset="0"/>
                <a:ea typeface="微软雅黑" panose="020B0503020204020204" pitchFamily="34" charset="-122"/>
              </a:rPr>
              <a:t>)</a:t>
            </a:r>
            <a:r>
              <a:rPr lang="zh-CN" altLang="en-US" sz="2000" dirty="0">
                <a:solidFill>
                  <a:srgbClr val="FF0000"/>
                </a:solidFill>
                <a:latin typeface="Arial" charset="0"/>
                <a:ea typeface="微软雅黑" panose="020B0503020204020204" pitchFamily="34" charset="-122"/>
              </a:rPr>
              <a:t>国内或国际学术会议并做口头学术报告</a:t>
            </a:r>
            <a:r>
              <a:rPr lang="zh-CN" altLang="en-US" sz="2000" dirty="0">
                <a:latin typeface="Arial" charset="0"/>
                <a:ea typeface="微软雅黑" panose="020B0503020204020204" pitchFamily="34" charset="-122"/>
              </a:rPr>
              <a:t>，参加一次</a:t>
            </a:r>
            <a:r>
              <a:rPr lang="zh-CN" altLang="en-US" sz="2000" dirty="0">
                <a:solidFill>
                  <a:srgbClr val="FF0000"/>
                </a:solidFill>
                <a:latin typeface="Arial" charset="0"/>
                <a:ea typeface="微软雅黑" panose="020B0503020204020204" pitchFamily="34" charset="-122"/>
              </a:rPr>
              <a:t>国内会议并做口头学术报告</a:t>
            </a:r>
            <a:r>
              <a:rPr lang="zh-CN" altLang="en-US" sz="2000" dirty="0">
                <a:latin typeface="Arial" charset="0"/>
                <a:ea typeface="微软雅黑" panose="020B0503020204020204" pitchFamily="34" charset="-122"/>
              </a:rPr>
              <a:t>的研究生，获得</a:t>
            </a:r>
            <a:r>
              <a:rPr lang="en-US" altLang="zh-CN" sz="2000" dirty="0">
                <a:solidFill>
                  <a:srgbClr val="FF0000"/>
                </a:solidFill>
                <a:latin typeface="Arial" charset="0"/>
                <a:ea typeface="微软雅黑" panose="020B0503020204020204" pitchFamily="34" charset="-122"/>
              </a:rPr>
              <a:t>1</a:t>
            </a:r>
            <a:r>
              <a:rPr lang="zh-CN" altLang="en-US" sz="2000" dirty="0">
                <a:solidFill>
                  <a:srgbClr val="FF0000"/>
                </a:solidFill>
                <a:latin typeface="Arial" charset="0"/>
                <a:ea typeface="微软雅黑" panose="020B0503020204020204" pitchFamily="34" charset="-122"/>
              </a:rPr>
              <a:t>个学分</a:t>
            </a:r>
            <a:r>
              <a:rPr lang="zh-CN" altLang="en-US" sz="2000" dirty="0">
                <a:latin typeface="Arial" charset="0"/>
                <a:ea typeface="微软雅黑" panose="020B0503020204020204" pitchFamily="34" charset="-122"/>
              </a:rPr>
              <a:t>；参加一次</a:t>
            </a:r>
            <a:r>
              <a:rPr lang="zh-CN" altLang="en-US" sz="2000" dirty="0">
                <a:solidFill>
                  <a:srgbClr val="FF0000"/>
                </a:solidFill>
                <a:latin typeface="Arial" charset="0"/>
                <a:ea typeface="微软雅黑" panose="020B0503020204020204" pitchFamily="34" charset="-122"/>
              </a:rPr>
              <a:t>国际会议并做口头学术报告</a:t>
            </a:r>
            <a:r>
              <a:rPr lang="zh-CN" altLang="en-US" sz="2000" dirty="0">
                <a:latin typeface="Arial" charset="0"/>
                <a:ea typeface="微软雅黑" panose="020B0503020204020204" pitchFamily="34" charset="-122"/>
              </a:rPr>
              <a:t>的研究生，获得</a:t>
            </a:r>
            <a:r>
              <a:rPr lang="en-US" altLang="zh-CN" sz="2000" dirty="0">
                <a:solidFill>
                  <a:srgbClr val="FF0000"/>
                </a:solidFill>
                <a:latin typeface="Arial" charset="0"/>
                <a:ea typeface="微软雅黑" panose="020B0503020204020204" pitchFamily="34" charset="-122"/>
              </a:rPr>
              <a:t>2</a:t>
            </a:r>
            <a:r>
              <a:rPr lang="zh-CN" altLang="en-US" sz="2000" dirty="0">
                <a:solidFill>
                  <a:srgbClr val="FF0000"/>
                </a:solidFill>
                <a:latin typeface="Arial" charset="0"/>
                <a:ea typeface="微软雅黑" panose="020B0503020204020204" pitchFamily="34" charset="-122"/>
              </a:rPr>
              <a:t>个学分</a:t>
            </a:r>
            <a:r>
              <a:rPr lang="zh-CN" altLang="en-US" sz="2000" dirty="0">
                <a:latin typeface="Arial" charset="0"/>
                <a:ea typeface="微软雅黑" panose="020B0503020204020204" pitchFamily="34" charset="-122"/>
              </a:rPr>
              <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205038"/>
            <a:ext cx="74168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defRPr/>
            </a:pPr>
            <a:r>
              <a:rPr lang="zh-CN" altLang="en-US" sz="2000" b="1" dirty="0">
                <a:solidFill>
                  <a:srgbClr val="FF0000"/>
                </a:solidFill>
                <a:latin typeface="Arial" charset="0"/>
                <a:ea typeface="微软雅黑" panose="020B0503020204020204" pitchFamily="34" charset="-122"/>
              </a:rPr>
              <a:t>三、学术交流和社会实践</a:t>
            </a:r>
            <a:r>
              <a:rPr lang="en-US" altLang="zh-CN" sz="2000" b="1" dirty="0">
                <a:solidFill>
                  <a:srgbClr val="FF0000"/>
                </a:solidFill>
                <a:latin typeface="Arial" charset="0"/>
                <a:ea typeface="微软雅黑" panose="020B0503020204020204" pitchFamily="34" charset="-122"/>
              </a:rPr>
              <a:t>(3</a:t>
            </a:r>
            <a:r>
              <a:rPr lang="zh-CN" altLang="en-US" sz="2000" b="1" dirty="0">
                <a:solidFill>
                  <a:srgbClr val="FF0000"/>
                </a:solidFill>
                <a:latin typeface="Arial" charset="0"/>
                <a:ea typeface="微软雅黑" panose="020B0503020204020204" pitchFamily="34" charset="-122"/>
              </a:rPr>
              <a:t>分</a:t>
            </a:r>
            <a:r>
              <a:rPr lang="en-US" altLang="zh-CN" sz="2000" b="1" dirty="0">
                <a:solidFill>
                  <a:srgbClr val="FF0000"/>
                </a:solidFill>
                <a:latin typeface="Arial" charset="0"/>
                <a:ea typeface="微软雅黑" panose="020B0503020204020204" pitchFamily="34" charset="-122"/>
              </a:rPr>
              <a:t>)</a:t>
            </a:r>
            <a:endParaRPr lang="zh-CN" altLang="en-US" sz="2000" b="1" dirty="0">
              <a:solidFill>
                <a:srgbClr val="FF0000"/>
              </a:solidFill>
              <a:latin typeface="Arial" charset="0"/>
              <a:ea typeface="微软雅黑" panose="020B0503020204020204" pitchFamily="34" charset="-122"/>
            </a:endParaRP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在学期间，</a:t>
            </a:r>
            <a:r>
              <a:rPr lang="zh-CN" altLang="en-US" sz="2000" dirty="0">
                <a:solidFill>
                  <a:srgbClr val="FF0000"/>
                </a:solidFill>
                <a:latin typeface="Arial" charset="0"/>
                <a:ea typeface="微软雅黑" panose="020B0503020204020204" pitchFamily="34" charset="-122"/>
              </a:rPr>
              <a:t>必需</a:t>
            </a:r>
            <a:r>
              <a:rPr lang="zh-CN" altLang="en-US" sz="2000" dirty="0">
                <a:latin typeface="Arial" charset="0"/>
                <a:ea typeface="微软雅黑" panose="020B0503020204020204" pitchFamily="34" charset="-122"/>
              </a:rPr>
              <a:t>积极参加本所组织的学术讨论会，</a:t>
            </a:r>
            <a:r>
              <a:rPr lang="zh-CN" altLang="en-US" sz="2000" dirty="0">
                <a:solidFill>
                  <a:srgbClr val="FF0000"/>
                </a:solidFill>
                <a:latin typeface="Arial" charset="0"/>
                <a:ea typeface="微软雅黑" panose="020B0503020204020204" pitchFamily="34" charset="-122"/>
              </a:rPr>
              <a:t>参加学术报告会</a:t>
            </a:r>
            <a:r>
              <a:rPr lang="en-US" altLang="zh-CN" sz="2000" dirty="0">
                <a:solidFill>
                  <a:srgbClr val="FF0000"/>
                </a:solidFill>
                <a:latin typeface="Arial" charset="0"/>
                <a:ea typeface="微软雅黑" panose="020B0503020204020204" pitchFamily="34" charset="-122"/>
              </a:rPr>
              <a:t>6</a:t>
            </a:r>
            <a:r>
              <a:rPr lang="zh-CN" altLang="en-US" sz="2000" dirty="0">
                <a:solidFill>
                  <a:srgbClr val="FF0000"/>
                </a:solidFill>
                <a:latin typeface="Arial" charset="0"/>
                <a:ea typeface="微软雅黑" panose="020B0503020204020204" pitchFamily="34" charset="-122"/>
              </a:rPr>
              <a:t>次</a:t>
            </a:r>
            <a:r>
              <a:rPr lang="zh-CN" altLang="en-US" sz="2000" dirty="0">
                <a:latin typeface="Arial" charset="0"/>
                <a:ea typeface="微软雅黑" panose="020B0503020204020204" pitchFamily="34" charset="-122"/>
              </a:rPr>
              <a:t>，累计时间不少于</a:t>
            </a:r>
            <a:r>
              <a:rPr lang="en-US" altLang="zh-CN" sz="2000" dirty="0">
                <a:solidFill>
                  <a:srgbClr val="FF0000"/>
                </a:solidFill>
                <a:latin typeface="Arial" charset="0"/>
                <a:ea typeface="微软雅黑" panose="020B0503020204020204" pitchFamily="34" charset="-122"/>
              </a:rPr>
              <a:t>12</a:t>
            </a:r>
            <a:r>
              <a:rPr lang="zh-CN" altLang="en-US" sz="2000" dirty="0">
                <a:solidFill>
                  <a:srgbClr val="FF0000"/>
                </a:solidFill>
                <a:latin typeface="Arial" charset="0"/>
                <a:ea typeface="微软雅黑" panose="020B0503020204020204" pitchFamily="34" charset="-122"/>
              </a:rPr>
              <a:t>学时</a:t>
            </a:r>
            <a:r>
              <a:rPr lang="zh-CN" altLang="en-US" sz="2000" dirty="0">
                <a:latin typeface="Arial" charset="0"/>
                <a:ea typeface="微软雅黑" panose="020B0503020204020204" pitchFamily="34" charset="-122"/>
              </a:rPr>
              <a:t>，可获得</a:t>
            </a:r>
            <a:r>
              <a:rPr lang="en-US" altLang="zh-CN" sz="2000" dirty="0">
                <a:solidFill>
                  <a:srgbClr val="FF0000"/>
                </a:solidFill>
                <a:latin typeface="Arial" charset="0"/>
                <a:ea typeface="微软雅黑" panose="020B0503020204020204" pitchFamily="34" charset="-122"/>
              </a:rPr>
              <a:t>1</a:t>
            </a:r>
            <a:r>
              <a:rPr lang="zh-CN" altLang="en-US" sz="2000" dirty="0">
                <a:solidFill>
                  <a:srgbClr val="FF0000"/>
                </a:solidFill>
                <a:latin typeface="Arial" charset="0"/>
                <a:ea typeface="微软雅黑" panose="020B0503020204020204" pitchFamily="34" charset="-122"/>
              </a:rPr>
              <a:t>个学分</a:t>
            </a:r>
            <a:r>
              <a:rPr lang="zh-CN" altLang="en-US" sz="2000" dirty="0">
                <a:latin typeface="Arial" charset="0"/>
                <a:ea typeface="微软雅黑" panose="020B0503020204020204" pitchFamily="34" charset="-122"/>
              </a:rPr>
              <a:t>。</a:t>
            </a:r>
            <a:endParaRPr lang="en-US" altLang="zh-CN" sz="2000" dirty="0">
              <a:latin typeface="Arial" charset="0"/>
              <a:ea typeface="微软雅黑" panose="020B0503020204020204" pitchFamily="34" charset="-122"/>
            </a:endParaRP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积极参加</a:t>
            </a:r>
            <a:r>
              <a:rPr lang="zh-CN" altLang="en-US" sz="2000" dirty="0">
                <a:solidFill>
                  <a:srgbClr val="FF9900"/>
                </a:solidFill>
                <a:latin typeface="Arial" charset="0"/>
                <a:ea typeface="微软雅黑" panose="020B0503020204020204" pitchFamily="34" charset="-122"/>
              </a:rPr>
              <a:t>社会调查</a:t>
            </a:r>
            <a:r>
              <a:rPr lang="zh-CN" altLang="en-US" sz="2000" dirty="0">
                <a:latin typeface="Arial" charset="0"/>
                <a:ea typeface="微软雅黑" panose="020B0503020204020204" pitchFamily="34" charset="-122"/>
              </a:rPr>
              <a:t>和</a:t>
            </a:r>
            <a:r>
              <a:rPr lang="zh-CN" altLang="en-US" sz="2000" dirty="0">
                <a:solidFill>
                  <a:srgbClr val="FF9900"/>
                </a:solidFill>
                <a:latin typeface="Arial" charset="0"/>
                <a:ea typeface="微软雅黑" panose="020B0503020204020204" pitchFamily="34" charset="-122"/>
              </a:rPr>
              <a:t>公益活动</a:t>
            </a:r>
            <a:r>
              <a:rPr lang="zh-CN" altLang="en-US" sz="2000" dirty="0">
                <a:latin typeface="Arial" charset="0"/>
                <a:ea typeface="微软雅黑" panose="020B0503020204020204" pitchFamily="34" charset="-122"/>
              </a:rPr>
              <a:t>等社会实践活动。</a:t>
            </a: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研究生参加学术活动的情况应及时填入</a:t>
            </a:r>
            <a:r>
              <a:rPr lang="en-US" altLang="zh-CN" sz="2000" dirty="0">
                <a:latin typeface="Arial" charset="0"/>
                <a:ea typeface="微软雅黑" panose="020B0503020204020204" pitchFamily="34" charset="-122"/>
              </a:rPr>
              <a:t>《</a:t>
            </a:r>
            <a:r>
              <a:rPr lang="zh-CN" altLang="en-US" sz="2000" dirty="0">
                <a:latin typeface="Arial" charset="0"/>
                <a:ea typeface="微软雅黑" panose="020B0503020204020204" pitchFamily="34" charset="-122"/>
              </a:rPr>
              <a:t>研究生学术报告及社会实践表</a:t>
            </a:r>
            <a:r>
              <a:rPr lang="en-US" altLang="zh-CN" sz="2000" dirty="0">
                <a:latin typeface="Arial" charset="0"/>
                <a:ea typeface="微软雅黑" panose="020B0503020204020204" pitchFamily="34" charset="-122"/>
              </a:rPr>
              <a:t>》</a:t>
            </a:r>
            <a:r>
              <a:rPr lang="zh-CN" altLang="en-US" sz="2000" dirty="0">
                <a:latin typeface="Arial" charset="0"/>
                <a:ea typeface="微软雅黑" panose="020B0503020204020204" pitchFamily="34" charset="-122"/>
              </a:rPr>
              <a:t>，并在达到学分要求时交研究生部审核确认。</a:t>
            </a:r>
          </a:p>
        </p:txBody>
      </p:sp>
      <p:graphicFrame>
        <p:nvGraphicFramePr>
          <p:cNvPr id="2" name="表格 1"/>
          <p:cNvGraphicFramePr>
            <a:graphicFrameLocks noGrp="1"/>
          </p:cNvGraphicFramePr>
          <p:nvPr>
            <p:extLst>
              <p:ext uri="{D42A27DB-BD31-4B8C-83A1-F6EECF244321}">
                <p14:modId xmlns:p14="http://schemas.microsoft.com/office/powerpoint/2010/main" val="1340295665"/>
              </p:ext>
            </p:extLst>
          </p:nvPr>
        </p:nvGraphicFramePr>
        <p:xfrm>
          <a:off x="900113" y="4837113"/>
          <a:ext cx="7127875" cy="1482724"/>
        </p:xfrm>
        <a:graphic>
          <a:graphicData uri="http://schemas.openxmlformats.org/drawingml/2006/table">
            <a:tbl>
              <a:tblPr firstRow="1" bandRow="1">
                <a:tableStyleId>{5C22544A-7EE6-4342-B048-85BDC9FD1C3A}</a:tableStyleId>
              </a:tblPr>
              <a:tblGrid>
                <a:gridCol w="4535920">
                  <a:extLst>
                    <a:ext uri="{9D8B030D-6E8A-4147-A177-3AD203B41FA5}">
                      <a16:colId xmlns:a16="http://schemas.microsoft.com/office/drawing/2014/main" val="20000"/>
                    </a:ext>
                  </a:extLst>
                </a:gridCol>
                <a:gridCol w="1278358">
                  <a:extLst>
                    <a:ext uri="{9D8B030D-6E8A-4147-A177-3AD203B41FA5}">
                      <a16:colId xmlns:a16="http://schemas.microsoft.com/office/drawing/2014/main" val="20001"/>
                    </a:ext>
                  </a:extLst>
                </a:gridCol>
                <a:gridCol w="1313597">
                  <a:extLst>
                    <a:ext uri="{9D8B030D-6E8A-4147-A177-3AD203B41FA5}">
                      <a16:colId xmlns:a16="http://schemas.microsoft.com/office/drawing/2014/main" val="20002"/>
                    </a:ext>
                  </a:extLst>
                </a:gridCol>
              </a:tblGrid>
              <a:tr h="370681">
                <a:tc>
                  <a:txBody>
                    <a:bodyPr/>
                    <a:lstStyle/>
                    <a:p>
                      <a:pPr algn="ctr"/>
                      <a:r>
                        <a:rPr lang="zh-CN" altLang="en-US" sz="1800" dirty="0" smtClean="0">
                          <a:solidFill>
                            <a:srgbClr val="0000FF"/>
                          </a:solidFill>
                          <a:ea typeface="微软雅黑" panose="020B0503020204020204" pitchFamily="34" charset="-122"/>
                        </a:rPr>
                        <a:t>类  别</a:t>
                      </a:r>
                      <a:endParaRPr lang="zh-CN" altLang="en-US" sz="1800" dirty="0">
                        <a:solidFill>
                          <a:srgbClr val="0000FF"/>
                        </a:solidFill>
                        <a:ea typeface="微软雅黑" panose="020B0503020204020204" pitchFamily="34" charset="-122"/>
                      </a:endParaRPr>
                    </a:p>
                  </a:txBody>
                  <a:tcPr marL="91428" marR="91428" marT="45700" marB="45700" anchor="ctr"/>
                </a:tc>
                <a:tc>
                  <a:txBody>
                    <a:bodyPr/>
                    <a:lstStyle/>
                    <a:p>
                      <a:pPr algn="ctr"/>
                      <a:r>
                        <a:rPr lang="zh-CN" altLang="en-US" sz="1800" dirty="0" smtClean="0">
                          <a:solidFill>
                            <a:srgbClr val="0000FF"/>
                          </a:solidFill>
                          <a:ea typeface="微软雅黑" panose="020B0503020204020204" pitchFamily="34" charset="-122"/>
                        </a:rPr>
                        <a:t>学分</a:t>
                      </a:r>
                      <a:endParaRPr lang="zh-CN" altLang="en-US" sz="1800" dirty="0">
                        <a:solidFill>
                          <a:srgbClr val="0000FF"/>
                        </a:solidFill>
                        <a:ea typeface="微软雅黑" panose="020B0503020204020204" pitchFamily="34" charset="-122"/>
                      </a:endParaRPr>
                    </a:p>
                  </a:txBody>
                  <a:tcPr marL="91428" marR="91428" marT="45700" marB="45700" anchor="ctr"/>
                </a:tc>
                <a:tc>
                  <a:txBody>
                    <a:bodyPr/>
                    <a:lstStyle/>
                    <a:p>
                      <a:pPr marL="0" algn="ctr" defTabSz="914400" rtl="0" eaLnBrk="1" latinLnBrk="0" hangingPunct="1"/>
                      <a:r>
                        <a:rPr lang="zh-CN" altLang="en-US" sz="1800" b="1" kern="1200" dirty="0" smtClean="0">
                          <a:solidFill>
                            <a:srgbClr val="0000FF"/>
                          </a:solidFill>
                          <a:latin typeface="+mn-lt"/>
                          <a:ea typeface="微软雅黑" panose="020B0503020204020204" pitchFamily="34" charset="-122"/>
                          <a:cs typeface="+mn-cs"/>
                        </a:rPr>
                        <a:t>备注</a:t>
                      </a:r>
                      <a:endParaRPr lang="zh-CN" altLang="en-US" sz="1800" b="1" kern="1200" dirty="0">
                        <a:solidFill>
                          <a:srgbClr val="0000FF"/>
                        </a:solidFill>
                        <a:latin typeface="+mn-lt"/>
                        <a:ea typeface="微软雅黑" panose="020B0503020204020204" pitchFamily="34" charset="-122"/>
                        <a:cs typeface="+mn-cs"/>
                      </a:endParaRPr>
                    </a:p>
                  </a:txBody>
                  <a:tcPr marL="91428" marR="91428" marT="45700" marB="45700" anchor="ctr"/>
                </a:tc>
                <a:extLst>
                  <a:ext uri="{0D108BD9-81ED-4DB2-BD59-A6C34878D82A}">
                    <a16:rowId xmlns:a16="http://schemas.microsoft.com/office/drawing/2014/main" val="10000"/>
                  </a:ext>
                </a:extLst>
              </a:tr>
              <a:tr h="370681">
                <a:tc>
                  <a:txBody>
                    <a:bodyPr/>
                    <a:lstStyle/>
                    <a:p>
                      <a:pPr algn="ctr"/>
                      <a:r>
                        <a:rPr lang="zh-CN" altLang="en-US" sz="1800" b="0" dirty="0" smtClean="0">
                          <a:solidFill>
                            <a:srgbClr val="00B050"/>
                          </a:solidFill>
                          <a:ea typeface="微软雅黑" panose="020B0503020204020204" pitchFamily="34" charset="-122"/>
                        </a:rPr>
                        <a:t>参加国际会议并做口头学术报告</a:t>
                      </a:r>
                      <a:endParaRPr lang="zh-CN" altLang="en-US" sz="1800" b="0" dirty="0">
                        <a:solidFill>
                          <a:srgbClr val="00B050"/>
                        </a:solidFill>
                        <a:ea typeface="微软雅黑" panose="020B0503020204020204" pitchFamily="34" charset="-122"/>
                      </a:endParaRPr>
                    </a:p>
                  </a:txBody>
                  <a:tcPr marL="91428" marR="91428" marT="45700" marB="45700" anchor="ctr"/>
                </a:tc>
                <a:tc>
                  <a:txBody>
                    <a:bodyPr/>
                    <a:lstStyle/>
                    <a:p>
                      <a:pPr algn="ctr"/>
                      <a:r>
                        <a:rPr lang="en-US" altLang="zh-CN" sz="1800" b="1" dirty="0" smtClean="0">
                          <a:solidFill>
                            <a:srgbClr val="C00000"/>
                          </a:solidFill>
                          <a:ea typeface="微软雅黑" panose="020B0503020204020204" pitchFamily="34" charset="-122"/>
                        </a:rPr>
                        <a:t>2</a:t>
                      </a:r>
                      <a:endParaRPr lang="zh-CN" altLang="en-US" sz="1800" b="1" dirty="0">
                        <a:solidFill>
                          <a:srgbClr val="C00000"/>
                        </a:solidFill>
                        <a:ea typeface="微软雅黑" panose="020B0503020204020204" pitchFamily="34" charset="-122"/>
                      </a:endParaRPr>
                    </a:p>
                  </a:txBody>
                  <a:tcPr marL="91428" marR="91428" marT="45700" marB="45700" anchor="ctr"/>
                </a:tc>
                <a:tc>
                  <a:txBody>
                    <a:bodyPr/>
                    <a:lstStyle/>
                    <a:p>
                      <a:endParaRPr lang="zh-CN" altLang="en-US" dirty="0">
                        <a:ea typeface="微软雅黑" panose="020B0503020204020204" pitchFamily="34" charset="-122"/>
                      </a:endParaRPr>
                    </a:p>
                  </a:txBody>
                  <a:tcPr marL="91428" marR="91428" marT="45700" marB="45700" anchor="ctr"/>
                </a:tc>
                <a:extLst>
                  <a:ext uri="{0D108BD9-81ED-4DB2-BD59-A6C34878D82A}">
                    <a16:rowId xmlns:a16="http://schemas.microsoft.com/office/drawing/2014/main" val="10001"/>
                  </a:ext>
                </a:extLst>
              </a:tr>
              <a:tr h="370681">
                <a:tc>
                  <a:txBody>
                    <a:bodyPr/>
                    <a:lstStyle/>
                    <a:p>
                      <a:pPr algn="ctr"/>
                      <a:r>
                        <a:rPr lang="zh-CN" altLang="en-US" sz="1800" b="0" dirty="0" smtClean="0">
                          <a:solidFill>
                            <a:srgbClr val="00B050"/>
                          </a:solidFill>
                          <a:ea typeface="微软雅黑" panose="020B0503020204020204" pitchFamily="34" charset="-122"/>
                        </a:rPr>
                        <a:t>参加国内会议并做口头学术报告</a:t>
                      </a:r>
                      <a:endParaRPr lang="zh-CN" altLang="en-US" sz="1800" b="0" dirty="0">
                        <a:solidFill>
                          <a:srgbClr val="00B050"/>
                        </a:solidFill>
                        <a:ea typeface="微软雅黑" panose="020B0503020204020204" pitchFamily="34" charset="-122"/>
                      </a:endParaRPr>
                    </a:p>
                  </a:txBody>
                  <a:tcPr marL="91428" marR="91428" marT="45700" marB="45700" anchor="ctr"/>
                </a:tc>
                <a:tc>
                  <a:txBody>
                    <a:bodyPr/>
                    <a:lstStyle/>
                    <a:p>
                      <a:pPr algn="ctr"/>
                      <a:r>
                        <a:rPr lang="en-US" altLang="zh-CN" sz="1800" b="1" dirty="0" smtClean="0">
                          <a:solidFill>
                            <a:srgbClr val="C00000"/>
                          </a:solidFill>
                          <a:ea typeface="微软雅黑" panose="020B0503020204020204" pitchFamily="34" charset="-122"/>
                        </a:rPr>
                        <a:t>1</a:t>
                      </a:r>
                      <a:endParaRPr lang="zh-CN" altLang="en-US" sz="1800" b="1" dirty="0">
                        <a:solidFill>
                          <a:srgbClr val="C00000"/>
                        </a:solidFill>
                        <a:ea typeface="微软雅黑" panose="020B0503020204020204" pitchFamily="34" charset="-122"/>
                      </a:endParaRPr>
                    </a:p>
                  </a:txBody>
                  <a:tcPr marL="91428" marR="91428" marT="45700" marB="45700" anchor="ctr"/>
                </a:tc>
                <a:tc>
                  <a:txBody>
                    <a:bodyPr/>
                    <a:lstStyle/>
                    <a:p>
                      <a:endParaRPr lang="zh-CN" altLang="en-US" dirty="0">
                        <a:ea typeface="微软雅黑" panose="020B0503020204020204" pitchFamily="34" charset="-122"/>
                      </a:endParaRPr>
                    </a:p>
                  </a:txBody>
                  <a:tcPr marL="91428" marR="91428" marT="45700" marB="45700" anchor="ctr"/>
                </a:tc>
                <a:extLst>
                  <a:ext uri="{0D108BD9-81ED-4DB2-BD59-A6C34878D82A}">
                    <a16:rowId xmlns:a16="http://schemas.microsoft.com/office/drawing/2014/main" val="10002"/>
                  </a:ext>
                </a:extLst>
              </a:tr>
              <a:tr h="370681">
                <a:tc>
                  <a:txBody>
                    <a:bodyPr/>
                    <a:lstStyle/>
                    <a:p>
                      <a:pPr algn="ctr"/>
                      <a:r>
                        <a:rPr lang="zh-CN" altLang="en-US" sz="1800" b="0" dirty="0" smtClean="0">
                          <a:solidFill>
                            <a:srgbClr val="00B050"/>
                          </a:solidFill>
                          <a:ea typeface="微软雅黑" panose="020B0503020204020204" pitchFamily="34" charset="-122"/>
                        </a:rPr>
                        <a:t>参加学术报告会不少于</a:t>
                      </a:r>
                      <a:r>
                        <a:rPr lang="en-US" altLang="zh-CN" sz="1800" b="0" dirty="0" smtClean="0">
                          <a:solidFill>
                            <a:srgbClr val="00B050"/>
                          </a:solidFill>
                          <a:ea typeface="微软雅黑" panose="020B0503020204020204" pitchFamily="34" charset="-122"/>
                        </a:rPr>
                        <a:t>6</a:t>
                      </a:r>
                      <a:r>
                        <a:rPr lang="zh-CN" altLang="en-US" sz="1800" b="0" dirty="0" smtClean="0">
                          <a:solidFill>
                            <a:srgbClr val="00B050"/>
                          </a:solidFill>
                          <a:ea typeface="微软雅黑" panose="020B0503020204020204" pitchFamily="34" charset="-122"/>
                        </a:rPr>
                        <a:t>次</a:t>
                      </a:r>
                      <a:endParaRPr lang="zh-CN" altLang="en-US" sz="1800" b="0" dirty="0">
                        <a:solidFill>
                          <a:srgbClr val="00B050"/>
                        </a:solidFill>
                        <a:ea typeface="微软雅黑" panose="020B0503020204020204" pitchFamily="34" charset="-122"/>
                      </a:endParaRPr>
                    </a:p>
                  </a:txBody>
                  <a:tcPr marL="91428" marR="91428" marT="45700" marB="457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rgbClr val="C00000"/>
                          </a:solidFill>
                          <a:ea typeface="微软雅黑" panose="020B0503020204020204" pitchFamily="34" charset="-122"/>
                        </a:rPr>
                        <a:t>1</a:t>
                      </a:r>
                      <a:endParaRPr lang="zh-CN" altLang="en-US" sz="1800" b="1" dirty="0">
                        <a:solidFill>
                          <a:srgbClr val="00B050"/>
                        </a:solidFill>
                        <a:ea typeface="微软雅黑" panose="020B0503020204020204" pitchFamily="34" charset="-122"/>
                      </a:endParaRPr>
                    </a:p>
                  </a:txBody>
                  <a:tcPr marL="91428" marR="91428" marT="45700" marB="457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solidFill>
                            <a:srgbClr val="00B050"/>
                          </a:solidFill>
                          <a:ea typeface="微软雅黑" panose="020B0503020204020204" pitchFamily="34" charset="-122"/>
                        </a:rPr>
                        <a:t>必选</a:t>
                      </a:r>
                      <a:endParaRPr lang="zh-CN" altLang="en-US" dirty="0">
                        <a:ea typeface="微软雅黑" panose="020B0503020204020204" pitchFamily="34" charset="-122"/>
                      </a:endParaRPr>
                    </a:p>
                  </a:txBody>
                  <a:tcPr marL="91428" marR="91428" marT="45700" marB="45700" anchor="ct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271187"/>
            <a:ext cx="7416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lnSpc>
                <a:spcPct val="125000"/>
              </a:lnSpc>
              <a:defRPr/>
            </a:pPr>
            <a:r>
              <a:rPr lang="zh-CN" altLang="en-US" sz="2000" b="1" dirty="0">
                <a:solidFill>
                  <a:srgbClr val="FF0000"/>
                </a:solidFill>
                <a:latin typeface="Arial" charset="0"/>
                <a:ea typeface="微软雅黑" panose="020B0503020204020204" pitchFamily="34" charset="-122"/>
              </a:rPr>
              <a:t>四、论文预汇报</a:t>
            </a:r>
          </a:p>
          <a:p>
            <a:pPr indent="541338" algn="just" eaLnBrk="1" hangingPunct="1">
              <a:lnSpc>
                <a:spcPct val="125000"/>
              </a:lnSpc>
              <a:spcAft>
                <a:spcPts val="600"/>
              </a:spcAft>
              <a:defRPr/>
            </a:pPr>
            <a:r>
              <a:rPr lang="zh-CN" altLang="en-US" sz="2000" dirty="0">
                <a:latin typeface="Arial" charset="0"/>
                <a:ea typeface="微软雅黑" panose="020B0503020204020204" pitchFamily="34" charset="-122"/>
              </a:rPr>
              <a:t>研究生的论文预汇报一般安排在</a:t>
            </a:r>
            <a:r>
              <a:rPr lang="zh-CN" altLang="en-US" sz="2000" dirty="0">
                <a:solidFill>
                  <a:srgbClr val="FF0000"/>
                </a:solidFill>
                <a:latin typeface="Arial" charset="0"/>
                <a:ea typeface="微软雅黑" panose="020B0503020204020204" pitchFamily="34" charset="-122"/>
              </a:rPr>
              <a:t>第五学期末进行</a:t>
            </a:r>
            <a:r>
              <a:rPr lang="zh-CN" altLang="en-US" sz="2000" dirty="0" smtClean="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indent="541338" algn="just" eaLnBrk="1" hangingPunct="1">
              <a:lnSpc>
                <a:spcPct val="125000"/>
              </a:lnSpc>
              <a:spcAft>
                <a:spcPts val="600"/>
              </a:spcAft>
              <a:defRPr/>
            </a:pPr>
            <a:r>
              <a:rPr lang="zh-CN" altLang="en-US" sz="2000" dirty="0" smtClean="0">
                <a:latin typeface="Arial" charset="0"/>
                <a:ea typeface="微软雅黑" panose="020B0503020204020204" pitchFamily="34" charset="-122"/>
              </a:rPr>
              <a:t>研究生</a:t>
            </a:r>
            <a:r>
              <a:rPr lang="zh-CN" altLang="en-US" sz="2000" dirty="0">
                <a:latin typeface="Arial" charset="0"/>
                <a:ea typeface="微软雅黑" panose="020B0503020204020204" pitchFamily="34" charset="-122"/>
              </a:rPr>
              <a:t>要简单介绍研究</a:t>
            </a:r>
            <a:r>
              <a:rPr lang="zh-CN" altLang="en-US" sz="2000" dirty="0" smtClean="0">
                <a:latin typeface="Arial" charset="0"/>
                <a:ea typeface="微软雅黑" panose="020B0503020204020204" pitchFamily="34" charset="-122"/>
              </a:rPr>
              <a:t>背景，对</a:t>
            </a:r>
            <a:r>
              <a:rPr lang="zh-CN" altLang="en-US" sz="2000" dirty="0">
                <a:latin typeface="Arial" charset="0"/>
                <a:ea typeface="微软雅黑" panose="020B0503020204020204" pitchFamily="34" charset="-122"/>
              </a:rPr>
              <a:t>自己的研究思路、进入实验室以来取得的主要研究成果、创新点及</a:t>
            </a:r>
            <a:r>
              <a:rPr lang="zh-CN" altLang="en-US" sz="2000" dirty="0" smtClean="0">
                <a:latin typeface="Arial" charset="0"/>
                <a:ea typeface="微软雅黑" panose="020B0503020204020204" pitchFamily="34" charset="-122"/>
              </a:rPr>
              <a:t>研究进展</a:t>
            </a:r>
            <a:r>
              <a:rPr lang="zh-CN" altLang="en-US" sz="2000" dirty="0">
                <a:latin typeface="Arial" charset="0"/>
                <a:ea typeface="微软雅黑" panose="020B0503020204020204" pitchFamily="34" charset="-122"/>
              </a:rPr>
              <a:t>等方面进行认真准备，提供学位论文撰写提纲。</a:t>
            </a:r>
            <a:endParaRPr lang="en-US" altLang="zh-CN" sz="2000" dirty="0">
              <a:latin typeface="Arial" charset="0"/>
              <a:ea typeface="微软雅黑" panose="020B0503020204020204" pitchFamily="34" charset="-122"/>
            </a:endParaRP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研究生部组织专家进行</a:t>
            </a:r>
            <a:r>
              <a:rPr lang="zh-CN" altLang="en-US" sz="2000" dirty="0">
                <a:solidFill>
                  <a:srgbClr val="FF0000"/>
                </a:solidFill>
                <a:latin typeface="Arial" charset="0"/>
                <a:ea typeface="微软雅黑" panose="020B0503020204020204" pitchFamily="34" charset="-122"/>
              </a:rPr>
              <a:t>论文预汇报评审</a:t>
            </a:r>
            <a:r>
              <a:rPr lang="zh-CN" altLang="en-US" sz="2000" dirty="0">
                <a:latin typeface="Arial" charset="0"/>
                <a:ea typeface="微软雅黑" panose="020B0503020204020204" pitchFamily="34" charset="-122"/>
              </a:rPr>
              <a:t>，及时协调解决论文预汇报中发现的问题，以保证研究生培养工作的顺利进行。</a:t>
            </a:r>
            <a:endParaRPr lang="en-US" altLang="zh-CN" sz="2000" dirty="0">
              <a:latin typeface="Arial" charset="0"/>
              <a:ea typeface="微软雅黑" panose="020B0503020204020204" pitchFamily="34" charset="-122"/>
            </a:endParaRP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为保证培养质量，</a:t>
            </a:r>
            <a:r>
              <a:rPr lang="zh-CN" altLang="en-US" sz="2000" b="1"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latin typeface="Arial" charset="0"/>
                <a:ea typeface="微软雅黑" panose="020B0503020204020204" pitchFamily="34" charset="-122"/>
              </a:rPr>
              <a:t>，对论文预汇报不合格者给予延期答辩或退学处理。</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C00000"/>
                </a:solidFill>
                <a:latin typeface="微软雅黑" panose="020B0503020204020204" pitchFamily="34" charset="-122"/>
                <a:ea typeface="微软雅黑" panose="020B0503020204020204" pitchFamily="34" charset="-122"/>
              </a:rPr>
              <a:t>博士三年学习时间的安排</a:t>
            </a:r>
          </a:p>
        </p:txBody>
      </p:sp>
      <p:sp>
        <p:nvSpPr>
          <p:cNvPr id="15426" name="Rectangle 249"/>
          <p:cNvSpPr>
            <a:spLocks noChangeArrowheads="1"/>
          </p:cNvSpPr>
          <p:nvPr/>
        </p:nvSpPr>
        <p:spPr bwMode="auto">
          <a:xfrm>
            <a:off x="755650" y="2113504"/>
            <a:ext cx="7416800"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lnSpc>
                <a:spcPct val="125000"/>
              </a:lnSpc>
              <a:defRPr/>
            </a:pPr>
            <a:r>
              <a:rPr lang="zh-CN" altLang="en-US" sz="2000" b="1" dirty="0">
                <a:solidFill>
                  <a:srgbClr val="FF0000"/>
                </a:solidFill>
                <a:latin typeface="Arial" charset="0"/>
                <a:ea typeface="微软雅黑" panose="020B0503020204020204" pitchFamily="34" charset="-122"/>
              </a:rPr>
              <a:t>五、论文答辩</a:t>
            </a:r>
          </a:p>
          <a:p>
            <a:pPr indent="541338" algn="just" eaLnBrk="1" hangingPunct="1">
              <a:lnSpc>
                <a:spcPct val="125000"/>
              </a:lnSpc>
              <a:spcAft>
                <a:spcPts val="600"/>
              </a:spcAft>
              <a:defRPr/>
            </a:pPr>
            <a:r>
              <a:rPr lang="zh-CN" altLang="en-US" sz="2000" dirty="0">
                <a:latin typeface="Arial" charset="0"/>
                <a:ea typeface="微软雅黑" panose="020B0503020204020204" pitchFamily="34" charset="-122"/>
              </a:rPr>
              <a:t>论文答辩一般安排</a:t>
            </a:r>
            <a:r>
              <a:rPr lang="zh-CN" altLang="en-US" sz="2000" dirty="0" smtClean="0">
                <a:latin typeface="Arial" charset="0"/>
                <a:ea typeface="微软雅黑" panose="020B0503020204020204" pitchFamily="34" charset="-122"/>
              </a:rPr>
              <a:t>在</a:t>
            </a:r>
            <a:r>
              <a:rPr lang="zh-CN" altLang="en-US" sz="2000" dirty="0" smtClean="0">
                <a:solidFill>
                  <a:srgbClr val="FF0000"/>
                </a:solidFill>
                <a:latin typeface="Arial" charset="0"/>
                <a:ea typeface="微软雅黑" panose="020B0503020204020204" pitchFamily="34" charset="-122"/>
              </a:rPr>
              <a:t>第六学期的</a:t>
            </a:r>
            <a:r>
              <a:rPr lang="en-US" altLang="zh-CN" sz="2000" dirty="0" smtClean="0">
                <a:solidFill>
                  <a:srgbClr val="FF0000"/>
                </a:solidFill>
                <a:latin typeface="Arial" charset="0"/>
                <a:ea typeface="微软雅黑" panose="020B0503020204020204" pitchFamily="34" charset="-122"/>
              </a:rPr>
              <a:t>5</a:t>
            </a:r>
            <a:r>
              <a:rPr lang="zh-CN" altLang="en-US" sz="2000" dirty="0">
                <a:solidFill>
                  <a:srgbClr val="FF0000"/>
                </a:solidFill>
                <a:latin typeface="Arial" charset="0"/>
                <a:ea typeface="微软雅黑" panose="020B0503020204020204" pitchFamily="34" charset="-122"/>
              </a:rPr>
              <a:t>月份进行</a:t>
            </a:r>
            <a:r>
              <a:rPr lang="zh-CN" altLang="en-US" sz="2000" dirty="0" smtClean="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indent="541338" algn="just" eaLnBrk="1" hangingPunct="1">
              <a:lnSpc>
                <a:spcPct val="125000"/>
              </a:lnSpc>
              <a:spcAft>
                <a:spcPts val="600"/>
              </a:spcAft>
              <a:defRPr/>
            </a:pPr>
            <a:r>
              <a:rPr lang="en-US" altLang="zh-CN" sz="2000" dirty="0" smtClean="0">
                <a:solidFill>
                  <a:srgbClr val="FF0000"/>
                </a:solidFill>
                <a:latin typeface="Arial" charset="0"/>
                <a:ea typeface="微软雅黑" panose="020B0503020204020204" pitchFamily="34" charset="-122"/>
              </a:rPr>
              <a:t>3</a:t>
            </a:r>
            <a:r>
              <a:rPr lang="zh-CN" altLang="en-US" sz="2000" dirty="0">
                <a:solidFill>
                  <a:srgbClr val="FF0000"/>
                </a:solidFill>
                <a:latin typeface="Arial" charset="0"/>
                <a:ea typeface="微软雅黑" panose="020B0503020204020204" pitchFamily="34" charset="-122"/>
              </a:rPr>
              <a:t>月底前</a:t>
            </a:r>
            <a:r>
              <a:rPr lang="zh-CN" altLang="en-US" sz="2000" dirty="0">
                <a:latin typeface="Arial" charset="0"/>
                <a:ea typeface="微软雅黑" panose="020B0503020204020204" pitchFamily="34" charset="-122"/>
              </a:rPr>
              <a:t>，要基本完成学位论文的撰写工作，并立即请导师审核，完善、补充学位论文；</a:t>
            </a:r>
            <a:r>
              <a:rPr lang="en-US" altLang="zh-CN" sz="2000" dirty="0">
                <a:solidFill>
                  <a:srgbClr val="FF0000"/>
                </a:solidFill>
                <a:latin typeface="Arial" charset="0"/>
                <a:ea typeface="微软雅黑" panose="020B0503020204020204" pitchFamily="34" charset="-122"/>
              </a:rPr>
              <a:t>4</a:t>
            </a:r>
            <a:r>
              <a:rPr lang="zh-CN" altLang="en-US" sz="2000" dirty="0">
                <a:solidFill>
                  <a:srgbClr val="FF0000"/>
                </a:solidFill>
                <a:latin typeface="Arial" charset="0"/>
                <a:ea typeface="微软雅黑" panose="020B0503020204020204" pitchFamily="34" charset="-122"/>
              </a:rPr>
              <a:t>月份</a:t>
            </a:r>
            <a:r>
              <a:rPr lang="zh-CN" altLang="en-US" sz="2000" dirty="0">
                <a:latin typeface="Arial" charset="0"/>
                <a:ea typeface="微软雅黑" panose="020B0503020204020204" pitchFamily="34" charset="-122"/>
              </a:rPr>
              <a:t>，研究生部</a:t>
            </a:r>
            <a:r>
              <a:rPr lang="zh-CN" altLang="en-US" sz="2000" dirty="0" smtClean="0">
                <a:latin typeface="Arial" charset="0"/>
                <a:ea typeface="微软雅黑" panose="020B0503020204020204" pitchFamily="34" charset="-122"/>
              </a:rPr>
              <a:t>组织所外专家</a:t>
            </a:r>
            <a:r>
              <a:rPr lang="zh-CN" altLang="en-US" sz="2000" dirty="0">
                <a:latin typeface="Arial" charset="0"/>
                <a:ea typeface="微软雅黑" panose="020B0503020204020204" pitchFamily="34" charset="-122"/>
              </a:rPr>
              <a:t>进行</a:t>
            </a:r>
            <a:r>
              <a:rPr lang="zh-CN" altLang="en-US" sz="2000" dirty="0" smtClean="0">
                <a:solidFill>
                  <a:srgbClr val="FF0000"/>
                </a:solidFill>
                <a:latin typeface="微软雅黑" panose="020B0503020204020204" pitchFamily="34" charset="-122"/>
                <a:ea typeface="微软雅黑" panose="020B0503020204020204" pitchFamily="34" charset="-122"/>
              </a:rPr>
              <a:t>论文盲审</a:t>
            </a:r>
            <a:r>
              <a:rPr lang="en-US" altLang="zh-CN" sz="2000" dirty="0" smtClean="0">
                <a:latin typeface="Arial" charset="0"/>
                <a:ea typeface="微软雅黑" panose="020B0503020204020204" pitchFamily="34" charset="-122"/>
              </a:rPr>
              <a:t>(</a:t>
            </a:r>
            <a:r>
              <a:rPr lang="zh-CN" altLang="en-US" sz="2000" dirty="0" smtClean="0">
                <a:latin typeface="Arial" charset="0"/>
                <a:ea typeface="微软雅黑" panose="020B0503020204020204" pitchFamily="34" charset="-122"/>
              </a:rPr>
              <a:t>或评审</a:t>
            </a:r>
            <a:r>
              <a:rPr lang="en-US" altLang="zh-CN" sz="2000" dirty="0" smtClean="0">
                <a:latin typeface="Arial" charset="0"/>
                <a:ea typeface="微软雅黑" panose="020B0503020204020204" pitchFamily="34" charset="-122"/>
              </a:rPr>
              <a:t>)</a:t>
            </a:r>
            <a:r>
              <a:rPr lang="zh-CN" altLang="en-US" sz="2000" dirty="0" smtClean="0">
                <a:latin typeface="Arial" charset="0"/>
                <a:ea typeface="微软雅黑" panose="020B0503020204020204" pitchFamily="34" charset="-122"/>
              </a:rPr>
              <a:t>，</a:t>
            </a:r>
            <a:r>
              <a:rPr lang="zh-CN" altLang="en-US" sz="2000" dirty="0">
                <a:latin typeface="Arial" charset="0"/>
                <a:ea typeface="微软雅黑" panose="020B0503020204020204" pitchFamily="34" charset="-122"/>
              </a:rPr>
              <a:t>继续修改完善学位论文。</a:t>
            </a:r>
            <a:endParaRPr lang="en-US" altLang="zh-CN" sz="2000" dirty="0">
              <a:latin typeface="Arial" charset="0"/>
              <a:ea typeface="微软雅黑" panose="020B0503020204020204" pitchFamily="34" charset="-122"/>
            </a:endParaRPr>
          </a:p>
          <a:p>
            <a:pPr indent="541338" eaLnBrk="1" hangingPunct="1">
              <a:lnSpc>
                <a:spcPct val="125000"/>
              </a:lnSpc>
              <a:spcAft>
                <a:spcPts val="600"/>
              </a:spcAft>
              <a:defRPr/>
            </a:pPr>
            <a:r>
              <a:rPr lang="en-US" altLang="zh-CN" sz="2000" dirty="0">
                <a:solidFill>
                  <a:srgbClr val="FF0000"/>
                </a:solidFill>
                <a:latin typeface="Arial" charset="0"/>
                <a:ea typeface="微软雅黑" panose="020B0503020204020204" pitchFamily="34" charset="-122"/>
              </a:rPr>
              <a:t>5</a:t>
            </a:r>
            <a:r>
              <a:rPr lang="zh-CN" altLang="en-US" sz="2000" dirty="0">
                <a:solidFill>
                  <a:srgbClr val="FF0000"/>
                </a:solidFill>
                <a:latin typeface="Arial" charset="0"/>
                <a:ea typeface="微软雅黑" panose="020B0503020204020204" pitchFamily="34" charset="-122"/>
              </a:rPr>
              <a:t>月份</a:t>
            </a:r>
            <a:r>
              <a:rPr lang="zh-CN" altLang="en-US" sz="2000" dirty="0">
                <a:latin typeface="Arial" charset="0"/>
                <a:ea typeface="微软雅黑" panose="020B0503020204020204" pitchFamily="34" charset="-122"/>
              </a:rPr>
              <a:t>进行学位</a:t>
            </a:r>
            <a:r>
              <a:rPr lang="zh-CN" altLang="en-US" sz="2000" dirty="0">
                <a:solidFill>
                  <a:srgbClr val="FF0000"/>
                </a:solidFill>
                <a:latin typeface="Arial" charset="0"/>
                <a:ea typeface="微软雅黑" panose="020B0503020204020204" pitchFamily="34" charset="-122"/>
              </a:rPr>
              <a:t>论文答辩</a:t>
            </a:r>
            <a:r>
              <a:rPr lang="zh-CN" altLang="en-US" sz="2000" dirty="0">
                <a:latin typeface="Arial" charset="0"/>
                <a:ea typeface="微软雅黑" panose="020B0503020204020204" pitchFamily="34" charset="-122"/>
              </a:rPr>
              <a:t>，确定答辩意见。</a:t>
            </a:r>
            <a:endParaRPr lang="en-US" altLang="zh-CN" sz="2000" dirty="0">
              <a:latin typeface="Arial" charset="0"/>
              <a:ea typeface="微软雅黑" panose="020B0503020204020204" pitchFamily="34" charset="-122"/>
            </a:endParaRPr>
          </a:p>
          <a:p>
            <a:pPr indent="541338" eaLnBrk="1" hangingPunct="1">
              <a:lnSpc>
                <a:spcPct val="125000"/>
              </a:lnSpc>
              <a:spcAft>
                <a:spcPts val="600"/>
              </a:spcAft>
              <a:defRPr/>
            </a:pPr>
            <a:r>
              <a:rPr lang="zh-CN" altLang="en-US" sz="2000" dirty="0">
                <a:latin typeface="Arial" charset="0"/>
                <a:ea typeface="微软雅黑" panose="020B0503020204020204" pitchFamily="34" charset="-122"/>
              </a:rPr>
              <a:t>为保证培养质量，</a:t>
            </a:r>
            <a:r>
              <a:rPr lang="zh-CN" altLang="en-US" sz="2000" b="1" dirty="0">
                <a:solidFill>
                  <a:srgbClr val="FF0000"/>
                </a:solidFill>
                <a:latin typeface="微软雅黑" panose="020B0503020204020204" pitchFamily="34" charset="-122"/>
                <a:ea typeface="微软雅黑" panose="020B0503020204020204" pitchFamily="34" charset="-122"/>
              </a:rPr>
              <a:t>实行筛选淘汰制度</a:t>
            </a:r>
            <a:r>
              <a:rPr lang="zh-CN" altLang="en-US" sz="2000" dirty="0">
                <a:latin typeface="Arial" charset="0"/>
                <a:ea typeface="微软雅黑" panose="020B0503020204020204" pitchFamily="34" charset="-122"/>
              </a:rPr>
              <a:t>，对论文答辩</a:t>
            </a:r>
            <a:r>
              <a:rPr lang="en-US" altLang="zh-CN" sz="2000" dirty="0">
                <a:latin typeface="Arial" charset="0"/>
                <a:ea typeface="微软雅黑" panose="020B0503020204020204" pitchFamily="34" charset="-122"/>
              </a:rPr>
              <a:t>2</a:t>
            </a:r>
            <a:r>
              <a:rPr lang="zh-CN" altLang="en-US" sz="2000" dirty="0">
                <a:latin typeface="Arial" charset="0"/>
                <a:ea typeface="微软雅黑" panose="020B0503020204020204" pitchFamily="34" charset="-122"/>
              </a:rPr>
              <a:t>次未通过者给予肄业或退学处理。</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2"/>
          <p:cNvSpPr>
            <a:spLocks noChangeArrowheads="1"/>
          </p:cNvSpPr>
          <p:nvPr/>
        </p:nvSpPr>
        <p:spPr bwMode="auto">
          <a:xfrm>
            <a:off x="1500188" y="1357313"/>
            <a:ext cx="535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硕博连读生五年学习时间的安排</a:t>
            </a:r>
          </a:p>
        </p:txBody>
      </p:sp>
      <p:sp>
        <p:nvSpPr>
          <p:cNvPr id="44035" name="矩形 9"/>
          <p:cNvSpPr>
            <a:spLocks noChangeArrowheads="1"/>
          </p:cNvSpPr>
          <p:nvPr/>
        </p:nvSpPr>
        <p:spPr bwMode="auto">
          <a:xfrm>
            <a:off x="1065213" y="1952625"/>
            <a:ext cx="69850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0"/>
              </a:spcBef>
              <a:spcAft>
                <a:spcPts val="600"/>
              </a:spcAft>
              <a:buFont typeface="Wingdings" panose="05000000000000000000" pitchFamily="2" charset="2"/>
              <a:buChar char="u"/>
            </a:pPr>
            <a:r>
              <a:rPr lang="zh-CN" altLang="en-US" sz="2000" dirty="0">
                <a:solidFill>
                  <a:srgbClr val="0000FF"/>
                </a:solidFill>
                <a:ea typeface="微软雅黑" panose="020B0503020204020204" pitchFamily="34" charset="-122"/>
              </a:rPr>
              <a:t>第一、第二学年按照硕士生的培养方案培养学习。</a:t>
            </a:r>
          </a:p>
          <a:p>
            <a:pPr eaLnBrk="1" hangingPunct="1">
              <a:lnSpc>
                <a:spcPct val="125000"/>
              </a:lnSpc>
              <a:spcBef>
                <a:spcPct val="0"/>
              </a:spcBef>
              <a:spcAft>
                <a:spcPts val="600"/>
              </a:spcAft>
              <a:buFont typeface="Wingdings" panose="05000000000000000000" pitchFamily="2" charset="2"/>
              <a:buChar char="u"/>
            </a:pPr>
            <a:r>
              <a:rPr lang="zh-CN" altLang="en-US" sz="2000" dirty="0">
                <a:solidFill>
                  <a:srgbClr val="0000FF"/>
                </a:solidFill>
                <a:ea typeface="微软雅黑" panose="020B0503020204020204" pitchFamily="34" charset="-122"/>
              </a:rPr>
              <a:t>第二学年结束前经转博考核通过后，获硕博连读生资格者方可转为博士生。</a:t>
            </a:r>
          </a:p>
          <a:p>
            <a:pPr eaLnBrk="1" hangingPunct="1">
              <a:lnSpc>
                <a:spcPct val="125000"/>
              </a:lnSpc>
              <a:spcBef>
                <a:spcPct val="0"/>
              </a:spcBef>
              <a:spcAft>
                <a:spcPts val="600"/>
              </a:spcAft>
              <a:buFont typeface="Wingdings" panose="05000000000000000000" pitchFamily="2" charset="2"/>
              <a:buChar char="u"/>
            </a:pPr>
            <a:r>
              <a:rPr lang="zh-CN" altLang="en-US" sz="2000" dirty="0">
                <a:solidFill>
                  <a:srgbClr val="0000FF"/>
                </a:solidFill>
                <a:ea typeface="微软雅黑" panose="020B0503020204020204" pitchFamily="34" charset="-122"/>
              </a:rPr>
              <a:t>第三学年～第五学年参照博士生的三年培养方案继续培养，直至毕业。</a:t>
            </a:r>
          </a:p>
        </p:txBody>
      </p:sp>
      <p:sp>
        <p:nvSpPr>
          <p:cNvPr id="44036" name="矩形 2"/>
          <p:cNvSpPr>
            <a:spLocks noChangeArrowheads="1"/>
          </p:cNvSpPr>
          <p:nvPr/>
        </p:nvSpPr>
        <p:spPr bwMode="auto">
          <a:xfrm>
            <a:off x="1519238" y="4286250"/>
            <a:ext cx="5357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直博生五年学习时间的安排</a:t>
            </a:r>
          </a:p>
        </p:txBody>
      </p:sp>
      <p:sp>
        <p:nvSpPr>
          <p:cNvPr id="44037" name="矩形 9"/>
          <p:cNvSpPr>
            <a:spLocks noChangeArrowheads="1"/>
          </p:cNvSpPr>
          <p:nvPr/>
        </p:nvSpPr>
        <p:spPr bwMode="auto">
          <a:xfrm>
            <a:off x="1065213" y="4810125"/>
            <a:ext cx="6985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0"/>
              </a:spcBef>
              <a:spcAft>
                <a:spcPts val="600"/>
              </a:spcAft>
              <a:buFont typeface="Wingdings" panose="05000000000000000000" pitchFamily="2" charset="2"/>
              <a:buChar char="u"/>
            </a:pPr>
            <a:r>
              <a:rPr lang="zh-CN" altLang="en-US" sz="2000" dirty="0">
                <a:solidFill>
                  <a:srgbClr val="0000FF"/>
                </a:solidFill>
                <a:ea typeface="微软雅黑" panose="020B0503020204020204" pitchFamily="34" charset="-122"/>
              </a:rPr>
              <a:t>第一、第二学年按照硕士生的培养方案培养学习。</a:t>
            </a:r>
          </a:p>
          <a:p>
            <a:pPr eaLnBrk="1" hangingPunct="1">
              <a:lnSpc>
                <a:spcPct val="125000"/>
              </a:lnSpc>
              <a:spcBef>
                <a:spcPct val="0"/>
              </a:spcBef>
              <a:spcAft>
                <a:spcPts val="600"/>
              </a:spcAft>
              <a:buFont typeface="Wingdings" panose="05000000000000000000" pitchFamily="2" charset="2"/>
              <a:buChar char="u"/>
            </a:pPr>
            <a:r>
              <a:rPr lang="zh-CN" altLang="en-US" sz="2000" dirty="0">
                <a:solidFill>
                  <a:srgbClr val="0000FF"/>
                </a:solidFill>
                <a:ea typeface="微软雅黑" panose="020B0503020204020204" pitchFamily="34" charset="-122"/>
              </a:rPr>
              <a:t>第三学年～第五学年参照博士生的三年培养方案继续培养，直至毕业。</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硕博连读申请</a:t>
            </a:r>
          </a:p>
        </p:txBody>
      </p:sp>
      <p:sp>
        <p:nvSpPr>
          <p:cNvPr id="9219" name="Rectangle 3"/>
          <p:cNvSpPr txBox="1">
            <a:spLocks noChangeArrowheads="1"/>
          </p:cNvSpPr>
          <p:nvPr/>
        </p:nvSpPr>
        <p:spPr bwMode="auto">
          <a:xfrm>
            <a:off x="1143000" y="2071688"/>
            <a:ext cx="7215188" cy="4214812"/>
          </a:xfrm>
          <a:prstGeom prst="rect">
            <a:avLst/>
          </a:prstGeom>
          <a:noFill/>
          <a:ln w="9525">
            <a:noFill/>
            <a:miter lim="800000"/>
            <a:headEnd/>
            <a:tailEnd/>
          </a:ln>
        </p:spPr>
        <p:txBody>
          <a:bodyPr/>
          <a:lstStyle/>
          <a:p>
            <a:pPr indent="539750" eaLnBrk="1" hangingPunct="1">
              <a:lnSpc>
                <a:spcPct val="125000"/>
              </a:lnSpc>
              <a:spcAft>
                <a:spcPts val="600"/>
              </a:spcAft>
              <a:buFont typeface="Wingdings" pitchFamily="2" charset="2"/>
              <a:buChar char="u"/>
              <a:defRPr/>
            </a:pPr>
            <a:r>
              <a:rPr lang="zh-CN" altLang="en-US" sz="2000" dirty="0">
                <a:solidFill>
                  <a:srgbClr val="0000FF"/>
                </a:solidFill>
                <a:latin typeface="Arial" charset="0"/>
                <a:ea typeface="微软雅黑" panose="020B0503020204020204" pitchFamily="34" charset="-122"/>
              </a:rPr>
              <a:t>申请条件：</a:t>
            </a:r>
            <a:r>
              <a:rPr lang="zh-CN" altLang="en-US" sz="2000" dirty="0">
                <a:latin typeface="Arial" charset="0"/>
                <a:ea typeface="微软雅黑" panose="020B0503020204020204" pitchFamily="34" charset="-122"/>
              </a:rPr>
              <a:t>学位课程成绩良，</a:t>
            </a:r>
            <a:r>
              <a:rPr lang="zh-CN" altLang="en-US" sz="2000" dirty="0">
                <a:solidFill>
                  <a:srgbClr val="FF0000"/>
                </a:solidFill>
                <a:latin typeface="Arial" charset="0"/>
                <a:ea typeface="微软雅黑" panose="020B0503020204020204" pitchFamily="34" charset="-122"/>
              </a:rPr>
              <a:t>没有不及格或补考及格</a:t>
            </a:r>
            <a:r>
              <a:rPr lang="zh-CN" altLang="en-US" sz="2000" dirty="0">
                <a:latin typeface="Arial" charset="0"/>
                <a:ea typeface="微软雅黑" panose="020B0503020204020204" pitchFamily="34" charset="-122"/>
              </a:rPr>
              <a:t>；</a:t>
            </a:r>
          </a:p>
          <a:p>
            <a:pPr marL="541338" indent="-1588" algn="just" eaLnBrk="1" hangingPunct="1">
              <a:lnSpc>
                <a:spcPct val="125000"/>
              </a:lnSpc>
              <a:spcAft>
                <a:spcPts val="600"/>
              </a:spcAft>
              <a:defRPr/>
            </a:pPr>
            <a:r>
              <a:rPr lang="zh-CN" altLang="en-US" sz="2000" dirty="0">
                <a:latin typeface="Arial" charset="0"/>
                <a:ea typeface="微软雅黑" panose="020B0503020204020204" pitchFamily="34" charset="-122"/>
              </a:rPr>
              <a:t>硕士论文选题合理，表现出具有继续培养为博士生的</a:t>
            </a:r>
            <a:r>
              <a:rPr lang="zh-CN" altLang="en-US" sz="2000" dirty="0" smtClean="0">
                <a:latin typeface="Arial" charset="0"/>
                <a:ea typeface="微软雅黑" panose="020B0503020204020204" pitchFamily="34" charset="-122"/>
              </a:rPr>
              <a:t>潜质。</a:t>
            </a:r>
            <a:endParaRPr lang="zh-CN" altLang="en-US" sz="2000" dirty="0">
              <a:latin typeface="Arial" charset="0"/>
              <a:ea typeface="微软雅黑" panose="020B0503020204020204" pitchFamily="34" charset="-122"/>
            </a:endParaRPr>
          </a:p>
          <a:p>
            <a:pPr marL="623888" indent="-623888" eaLnBrk="1" hangingPunct="1">
              <a:lnSpc>
                <a:spcPct val="125000"/>
              </a:lnSpc>
              <a:spcAft>
                <a:spcPts val="600"/>
              </a:spcAft>
              <a:buFont typeface="Wingdings" pitchFamily="2" charset="2"/>
              <a:buChar char="u"/>
              <a:defRPr/>
            </a:pPr>
            <a:r>
              <a:rPr lang="zh-CN" altLang="en-US" sz="2000" dirty="0">
                <a:solidFill>
                  <a:srgbClr val="0000FF"/>
                </a:solidFill>
                <a:latin typeface="Arial" charset="0"/>
                <a:ea typeface="微软雅黑" panose="020B0503020204020204" pitchFamily="34" charset="-122"/>
              </a:rPr>
              <a:t>申请时间：</a:t>
            </a:r>
            <a:r>
              <a:rPr lang="zh-CN" altLang="en-US" sz="2000" dirty="0">
                <a:latin typeface="Arial" charset="0"/>
                <a:ea typeface="微软雅黑" panose="020B0503020204020204" pitchFamily="34" charset="-122"/>
              </a:rPr>
              <a:t>新生复试合格，确定导师时先提出本人硕博连读意向，第二学年中期有硕博连读意向的学生经中国科学院大学博士生网上报名系统正式报名，博士生导师签署愿意接收意见的书面申请表格。</a:t>
            </a:r>
          </a:p>
          <a:p>
            <a:pPr marL="628650" indent="-628650" eaLnBrk="1" hangingPunct="1">
              <a:lnSpc>
                <a:spcPct val="125000"/>
              </a:lnSpc>
              <a:spcAft>
                <a:spcPts val="600"/>
              </a:spcAft>
              <a:buFont typeface="Wingdings" pitchFamily="2" charset="2"/>
              <a:buChar char="u"/>
              <a:defRPr/>
            </a:pPr>
            <a:r>
              <a:rPr lang="zh-CN" altLang="en-US" sz="2000" dirty="0" smtClean="0">
                <a:solidFill>
                  <a:srgbClr val="0000FF"/>
                </a:solidFill>
                <a:latin typeface="Arial" charset="0"/>
                <a:ea typeface="微软雅黑" panose="020B0503020204020204" pitchFamily="34" charset="-122"/>
              </a:rPr>
              <a:t>转</a:t>
            </a:r>
            <a:r>
              <a:rPr lang="zh-CN" altLang="en-US" sz="2000" dirty="0">
                <a:solidFill>
                  <a:srgbClr val="0000FF"/>
                </a:solidFill>
                <a:latin typeface="Arial" charset="0"/>
                <a:ea typeface="微软雅黑" panose="020B0503020204020204" pitchFamily="34" charset="-122"/>
              </a:rPr>
              <a:t>博考核：</a:t>
            </a:r>
            <a:r>
              <a:rPr lang="zh-CN" altLang="en-US" sz="2000" dirty="0" smtClean="0">
                <a:solidFill>
                  <a:srgbClr val="FF0000"/>
                </a:solidFill>
                <a:latin typeface="Arial" charset="0"/>
                <a:ea typeface="微软雅黑" panose="020B0503020204020204" pitchFamily="34" charset="-122"/>
              </a:rPr>
              <a:t>每年两</a:t>
            </a:r>
            <a:r>
              <a:rPr lang="zh-CN" altLang="en-US" sz="2000" dirty="0">
                <a:solidFill>
                  <a:srgbClr val="FF0000"/>
                </a:solidFill>
                <a:latin typeface="Arial" charset="0"/>
                <a:ea typeface="微软雅黑" panose="020B0503020204020204" pitchFamily="34" charset="-122"/>
              </a:rPr>
              <a:t>次</a:t>
            </a:r>
            <a:r>
              <a:rPr lang="zh-CN" altLang="en-US" sz="2000" dirty="0">
                <a:latin typeface="Arial" charset="0"/>
                <a:ea typeface="微软雅黑" panose="020B0503020204020204" pitchFamily="34" charset="-122"/>
              </a:rPr>
              <a:t>，分别为硕士二年级第二学期（</a:t>
            </a:r>
            <a:r>
              <a:rPr lang="en-US" altLang="zh-CN" sz="2000" dirty="0">
                <a:solidFill>
                  <a:srgbClr val="FF0000"/>
                </a:solidFill>
                <a:latin typeface="Arial" charset="0"/>
                <a:ea typeface="微软雅黑" panose="020B0503020204020204" pitchFamily="34" charset="-122"/>
              </a:rPr>
              <a:t>5</a:t>
            </a:r>
            <a:r>
              <a:rPr lang="zh-CN" altLang="en-US" sz="2000" dirty="0">
                <a:solidFill>
                  <a:srgbClr val="FF0000"/>
                </a:solidFill>
                <a:latin typeface="Arial" charset="0"/>
                <a:ea typeface="微软雅黑" panose="020B0503020204020204" pitchFamily="34" charset="-122"/>
              </a:rPr>
              <a:t>月初</a:t>
            </a:r>
            <a:r>
              <a:rPr lang="zh-CN" altLang="en-US" sz="2000" dirty="0">
                <a:latin typeface="Arial" charset="0"/>
                <a:ea typeface="微软雅黑" panose="020B0503020204020204" pitchFamily="34" charset="-122"/>
              </a:rPr>
              <a:t>）和硕士三年级第一学期（</a:t>
            </a:r>
            <a:r>
              <a:rPr lang="en-US" altLang="zh-CN" sz="2000" dirty="0">
                <a:solidFill>
                  <a:srgbClr val="FF0000"/>
                </a:solidFill>
                <a:latin typeface="Arial" charset="0"/>
                <a:ea typeface="微软雅黑" panose="020B0503020204020204" pitchFamily="34" charset="-122"/>
              </a:rPr>
              <a:t>11</a:t>
            </a:r>
            <a:r>
              <a:rPr lang="zh-CN" altLang="en-US" sz="2000" dirty="0">
                <a:solidFill>
                  <a:srgbClr val="FF0000"/>
                </a:solidFill>
                <a:latin typeface="Arial" charset="0"/>
                <a:ea typeface="微软雅黑" panose="020B0503020204020204" pitchFamily="34" charset="-122"/>
              </a:rPr>
              <a:t>月初</a:t>
            </a:r>
            <a:r>
              <a:rPr lang="zh-CN" altLang="en-US" sz="2000" dirty="0">
                <a:latin typeface="Arial" charset="0"/>
                <a:ea typeface="微软雅黑" panose="020B0503020204020204" pitchFamily="34" charset="-122"/>
              </a:rPr>
              <a:t>）</a:t>
            </a:r>
            <a:endParaRPr lang="en-US" altLang="zh-CN" sz="2000" dirty="0" smtClean="0">
              <a:latin typeface="Arial" charset="0"/>
              <a:ea typeface="微软雅黑" panose="020B0503020204020204" pitchFamily="34" charset="-122"/>
            </a:endParaRPr>
          </a:p>
          <a:p>
            <a:pPr marL="628650" indent="-628650" eaLnBrk="1" hangingPunct="1">
              <a:lnSpc>
                <a:spcPct val="125000"/>
              </a:lnSpc>
              <a:spcAft>
                <a:spcPts val="600"/>
              </a:spcAft>
              <a:buFont typeface="Wingdings" pitchFamily="2" charset="2"/>
              <a:buChar char="u"/>
              <a:defRPr/>
            </a:pPr>
            <a:r>
              <a:rPr lang="zh-CN" altLang="en-US" sz="2000" dirty="0" smtClean="0">
                <a:solidFill>
                  <a:srgbClr val="0000FF"/>
                </a:solidFill>
                <a:latin typeface="Arial" charset="0"/>
                <a:ea typeface="微软雅黑" panose="020B0503020204020204" pitchFamily="34" charset="-122"/>
              </a:rPr>
              <a:t>考核</a:t>
            </a:r>
            <a:r>
              <a:rPr lang="zh-CN" altLang="en-US" sz="2000" dirty="0">
                <a:solidFill>
                  <a:srgbClr val="0000FF"/>
                </a:solidFill>
                <a:latin typeface="Arial" charset="0"/>
                <a:ea typeface="微软雅黑" panose="020B0503020204020204" pitchFamily="34" charset="-122"/>
              </a:rPr>
              <a:t>方式</a:t>
            </a:r>
            <a:r>
              <a:rPr lang="zh-CN" altLang="en-US" sz="2000" dirty="0" smtClean="0">
                <a:solidFill>
                  <a:srgbClr val="0000FF"/>
                </a:solidFill>
                <a:latin typeface="Arial" charset="0"/>
                <a:ea typeface="微软雅黑" panose="020B0503020204020204" pitchFamily="34" charset="-122"/>
              </a:rPr>
              <a:t>：</a:t>
            </a:r>
            <a:r>
              <a:rPr lang="zh-CN" altLang="en-US" sz="2000" dirty="0" smtClean="0">
                <a:solidFill>
                  <a:srgbClr val="FF0000"/>
                </a:solidFill>
                <a:latin typeface="Arial" charset="0"/>
                <a:ea typeface="微软雅黑" panose="020B0503020204020204" pitchFamily="34" charset="-122"/>
              </a:rPr>
              <a:t>分组</a:t>
            </a:r>
            <a:r>
              <a:rPr lang="zh-CN" altLang="en-US" sz="2000" dirty="0">
                <a:solidFill>
                  <a:srgbClr val="FF0000"/>
                </a:solidFill>
                <a:latin typeface="Arial" charset="0"/>
                <a:ea typeface="微软雅黑" panose="020B0503020204020204" pitchFamily="34" charset="-122"/>
              </a:rPr>
              <a:t>排名，根据招生名额数，各组前</a:t>
            </a:r>
            <a:r>
              <a:rPr lang="en-US" altLang="zh-CN" sz="2000" dirty="0">
                <a:solidFill>
                  <a:srgbClr val="FF0000"/>
                </a:solidFill>
                <a:latin typeface="Arial" charset="0"/>
                <a:ea typeface="微软雅黑" panose="020B0503020204020204" pitchFamily="34" charset="-122"/>
              </a:rPr>
              <a:t>N</a:t>
            </a:r>
            <a:r>
              <a:rPr lang="zh-CN" altLang="en-US" sz="2000" dirty="0">
                <a:solidFill>
                  <a:srgbClr val="FF0000"/>
                </a:solidFill>
                <a:latin typeface="Arial" charset="0"/>
                <a:ea typeface="微软雅黑" panose="020B0503020204020204" pitchFamily="34" charset="-122"/>
              </a:rPr>
              <a:t>名通过考核，</a:t>
            </a:r>
            <a:r>
              <a:rPr lang="en-US" altLang="zh-CN" sz="2000" dirty="0">
                <a:solidFill>
                  <a:srgbClr val="FF0000"/>
                </a:solidFill>
                <a:latin typeface="Arial" charset="0"/>
                <a:ea typeface="微软雅黑" panose="020B0503020204020204" pitchFamily="34" charset="-122"/>
              </a:rPr>
              <a:t>N</a:t>
            </a:r>
            <a:r>
              <a:rPr lang="zh-CN" altLang="en-US" sz="2000" dirty="0">
                <a:solidFill>
                  <a:srgbClr val="FF0000"/>
                </a:solidFill>
                <a:latin typeface="Arial" charset="0"/>
                <a:ea typeface="微软雅黑" panose="020B0503020204020204" pitchFamily="34" charset="-122"/>
              </a:rPr>
              <a:t>名后进入复试，确定最终通过名单。</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研究生学位论文</a:t>
            </a:r>
          </a:p>
        </p:txBody>
      </p:sp>
      <p:sp>
        <p:nvSpPr>
          <p:cNvPr id="46083" name="Rectangle 3"/>
          <p:cNvSpPr txBox="1">
            <a:spLocks noChangeArrowheads="1"/>
          </p:cNvSpPr>
          <p:nvPr/>
        </p:nvSpPr>
        <p:spPr bwMode="auto">
          <a:xfrm>
            <a:off x="1143000" y="2420938"/>
            <a:ext cx="7215188"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6223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5000"/>
              </a:lnSpc>
              <a:spcBef>
                <a:spcPct val="0"/>
              </a:spcBef>
              <a:spcAft>
                <a:spcPts val="1200"/>
              </a:spcAft>
              <a:buFontTx/>
              <a:buNone/>
            </a:pPr>
            <a:r>
              <a:rPr kumimoji="1" lang="zh-CN" altLang="en-US" sz="2000" b="1" dirty="0">
                <a:solidFill>
                  <a:srgbClr val="006600"/>
                </a:solidFill>
                <a:latin typeface="微软雅黑 Light" panose="020B0502040204020203" pitchFamily="34" charset="-122"/>
                <a:ea typeface="微软雅黑 Light" panose="020B0502040204020203" pitchFamily="34" charset="-122"/>
              </a:rPr>
              <a:t>学位论文是研究生知识水平、理论素养、学术水平和科研工作能力的</a:t>
            </a:r>
            <a:r>
              <a:rPr kumimoji="1" lang="zh-CN" altLang="en-US" sz="2000" b="1" dirty="0">
                <a:solidFill>
                  <a:srgbClr val="FF0000"/>
                </a:solidFill>
                <a:latin typeface="微软雅黑 Light" panose="020B0502040204020203" pitchFamily="34" charset="-122"/>
                <a:ea typeface="微软雅黑 Light" panose="020B0502040204020203" pitchFamily="34" charset="-122"/>
              </a:rPr>
              <a:t>综合体现</a:t>
            </a:r>
            <a:r>
              <a:rPr kumimoji="1" lang="zh-CN" altLang="en-US" sz="2000" b="1" dirty="0">
                <a:solidFill>
                  <a:srgbClr val="006600"/>
                </a:solidFill>
                <a:latin typeface="微软雅黑 Light" panose="020B0502040204020203" pitchFamily="34" charset="-122"/>
                <a:ea typeface="微软雅黑 Light" panose="020B0502040204020203" pitchFamily="34" charset="-122"/>
              </a:rPr>
              <a:t>，是培养研究生独立从事科学研究能力的</a:t>
            </a:r>
            <a:r>
              <a:rPr kumimoji="1" lang="zh-CN" altLang="en-US" sz="2000" b="1" dirty="0">
                <a:solidFill>
                  <a:srgbClr val="FF0000"/>
                </a:solidFill>
                <a:latin typeface="微软雅黑 Light" panose="020B0502040204020203" pitchFamily="34" charset="-122"/>
                <a:ea typeface="微软雅黑 Light" panose="020B0502040204020203" pitchFamily="34" charset="-122"/>
              </a:rPr>
              <a:t>主要途径</a:t>
            </a:r>
            <a:r>
              <a:rPr kumimoji="1" lang="zh-CN" altLang="en-US" sz="2000" b="1" dirty="0">
                <a:solidFill>
                  <a:srgbClr val="006600"/>
                </a:solidFill>
                <a:latin typeface="微软雅黑 Light" panose="020B0502040204020203" pitchFamily="34" charset="-122"/>
                <a:ea typeface="微软雅黑 Light" panose="020B0502040204020203" pitchFamily="34" charset="-122"/>
              </a:rPr>
              <a:t>。</a:t>
            </a:r>
            <a:endParaRPr kumimoji="1" lang="en-US" altLang="zh-CN" sz="2000" b="1" dirty="0">
              <a:solidFill>
                <a:srgbClr val="006600"/>
              </a:solidFill>
              <a:latin typeface="微软雅黑 Light" panose="020B0502040204020203" pitchFamily="34" charset="-122"/>
              <a:ea typeface="微软雅黑 Light" panose="020B0502040204020203" pitchFamily="34" charset="-122"/>
            </a:endParaRPr>
          </a:p>
          <a:p>
            <a:pPr algn="just" eaLnBrk="1" hangingPunct="1">
              <a:lnSpc>
                <a:spcPct val="125000"/>
              </a:lnSpc>
              <a:spcBef>
                <a:spcPct val="0"/>
              </a:spcBef>
              <a:spcAft>
                <a:spcPts val="1200"/>
              </a:spcAft>
              <a:buFontTx/>
              <a:buNone/>
            </a:pPr>
            <a:r>
              <a:rPr kumimoji="1" lang="zh-CN" altLang="en-US" sz="2000" b="1" dirty="0">
                <a:solidFill>
                  <a:srgbClr val="006600"/>
                </a:solidFill>
                <a:latin typeface="微软雅黑 Light" panose="020B0502040204020203" pitchFamily="34" charset="-122"/>
                <a:ea typeface="微软雅黑 Light" panose="020B0502040204020203" pitchFamily="34" charset="-122"/>
              </a:rPr>
              <a:t>根据有关文件的要求，博士生和硕士生应具有独立从事科学研究工作的</a:t>
            </a:r>
            <a:r>
              <a:rPr kumimoji="1" lang="zh-CN" altLang="en-US" sz="2000" b="1" dirty="0">
                <a:solidFill>
                  <a:srgbClr val="FF0000"/>
                </a:solidFill>
                <a:latin typeface="微软雅黑 Light" panose="020B0502040204020203" pitchFamily="34" charset="-122"/>
                <a:ea typeface="微软雅黑 Light" panose="020B0502040204020203" pitchFamily="34" charset="-122"/>
              </a:rPr>
              <a:t>能力</a:t>
            </a:r>
            <a:r>
              <a:rPr kumimoji="1" lang="zh-CN" altLang="en-US" sz="2000" b="1" dirty="0">
                <a:solidFill>
                  <a:srgbClr val="006600"/>
                </a:solidFill>
                <a:latin typeface="微软雅黑 Light" panose="020B0502040204020203" pitchFamily="34" charset="-122"/>
                <a:ea typeface="微软雅黑 Light" panose="020B0502040204020203" pitchFamily="34" charset="-122"/>
              </a:rPr>
              <a:t>，在科学或专门技术上作出</a:t>
            </a:r>
            <a:r>
              <a:rPr kumimoji="1" lang="zh-CN" altLang="en-US" sz="2000" b="1" dirty="0">
                <a:solidFill>
                  <a:srgbClr val="FF0000"/>
                </a:solidFill>
                <a:latin typeface="微软雅黑 Light" panose="020B0502040204020203" pitchFamily="34" charset="-122"/>
                <a:ea typeface="微软雅黑 Light" panose="020B0502040204020203" pitchFamily="34" charset="-122"/>
              </a:rPr>
              <a:t>创新性成果</a:t>
            </a:r>
            <a:r>
              <a:rPr kumimoji="1" lang="zh-CN" altLang="en-US" sz="2000" b="1" dirty="0">
                <a:solidFill>
                  <a:srgbClr val="006600"/>
                </a:solidFill>
                <a:latin typeface="微软雅黑 Light" panose="020B0502040204020203" pitchFamily="34" charset="-122"/>
                <a:ea typeface="微软雅黑 Light" panose="020B0502040204020203" pitchFamily="34" charset="-122"/>
              </a:rPr>
              <a:t>以及在本门学科上掌握坚实广博的基础理论和系统深入的专门知识，这些均需由学位论文来反映。</a:t>
            </a:r>
            <a:endParaRPr lang="zh-CN" altLang="en-US" sz="2000" dirty="0">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研究生学位论文</a:t>
            </a:r>
          </a:p>
        </p:txBody>
      </p:sp>
      <p:sp>
        <p:nvSpPr>
          <p:cNvPr id="47107" name="Rectangle 3"/>
          <p:cNvSpPr txBox="1">
            <a:spLocks noChangeArrowheads="1"/>
          </p:cNvSpPr>
          <p:nvPr/>
        </p:nvSpPr>
        <p:spPr bwMode="auto">
          <a:xfrm>
            <a:off x="1143000" y="2214563"/>
            <a:ext cx="72151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0"/>
              </a:spcBef>
              <a:buFontTx/>
              <a:buNone/>
            </a:pPr>
            <a:r>
              <a:rPr kumimoji="1" lang="zh-CN" altLang="en-US" sz="2200" b="1" u="sng" dirty="0">
                <a:solidFill>
                  <a:srgbClr val="0000FF"/>
                </a:solidFill>
                <a:latin typeface="微软雅黑 Light" panose="020B0502040204020203" pitchFamily="34" charset="-122"/>
                <a:ea typeface="微软雅黑 Light" panose="020B0502040204020203" pitchFamily="34" charset="-122"/>
              </a:rPr>
              <a:t>对学位论文的评价主要有以下几点：</a:t>
            </a:r>
          </a:p>
          <a:p>
            <a:pPr algn="just" eaLnBrk="1" hangingPunct="1">
              <a:lnSpc>
                <a:spcPct val="125000"/>
              </a:lnSpc>
              <a:spcBef>
                <a:spcPct val="0"/>
              </a:spcBef>
              <a:spcAft>
                <a:spcPts val="1200"/>
              </a:spcAft>
              <a:buFontTx/>
              <a:buNone/>
            </a:pPr>
            <a:r>
              <a:rPr kumimoji="1" lang="zh-CN" altLang="en-US" sz="2200" b="1" dirty="0">
                <a:solidFill>
                  <a:srgbClr val="006600"/>
                </a:solidFill>
                <a:latin typeface="微软雅黑 Light" panose="020B0502040204020203" pitchFamily="34" charset="-122"/>
                <a:ea typeface="微软雅黑 Light" panose="020B0502040204020203" pitchFamily="34" charset="-122"/>
              </a:rPr>
              <a:t>     </a:t>
            </a:r>
            <a:r>
              <a:rPr kumimoji="1" lang="en-US" altLang="zh-CN" sz="2000" b="1" dirty="0">
                <a:solidFill>
                  <a:srgbClr val="006600"/>
                </a:solidFill>
                <a:latin typeface="微软雅黑 Light" panose="020B0502040204020203" pitchFamily="34" charset="-122"/>
                <a:ea typeface="微软雅黑 Light" panose="020B0502040204020203" pitchFamily="34" charset="-122"/>
              </a:rPr>
              <a:t>1</a:t>
            </a:r>
            <a:r>
              <a:rPr kumimoji="1" lang="zh-CN" altLang="en-US" sz="2000" b="1" dirty="0">
                <a:solidFill>
                  <a:srgbClr val="006600"/>
                </a:solidFill>
                <a:latin typeface="微软雅黑 Light" panose="020B0502040204020203" pitchFamily="34" charset="-122"/>
                <a:ea typeface="微软雅黑 Light" panose="020B0502040204020203" pitchFamily="34" charset="-122"/>
              </a:rPr>
              <a:t>、学位论文是否有</a:t>
            </a:r>
            <a:r>
              <a:rPr kumimoji="1" lang="zh-CN" altLang="en-US" sz="2000" b="1" dirty="0">
                <a:solidFill>
                  <a:srgbClr val="FF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创新性</a:t>
            </a:r>
            <a:r>
              <a:rPr kumimoji="1" lang="zh-CN" altLang="en-US" sz="2000" b="1" dirty="0">
                <a:solidFill>
                  <a:srgbClr val="006600"/>
                </a:solidFill>
                <a:latin typeface="微软雅黑 Light" panose="020B0502040204020203" pitchFamily="34" charset="-122"/>
                <a:ea typeface="微软雅黑 Light" panose="020B0502040204020203" pitchFamily="34" charset="-122"/>
              </a:rPr>
              <a:t>的研究成果与新见解</a:t>
            </a:r>
          </a:p>
          <a:p>
            <a:pPr eaLnBrk="1" hangingPunct="1">
              <a:lnSpc>
                <a:spcPct val="125000"/>
              </a:lnSpc>
              <a:spcBef>
                <a:spcPct val="0"/>
              </a:spcBef>
              <a:spcAft>
                <a:spcPts val="1200"/>
              </a:spcAft>
              <a:buFontTx/>
              <a:buNone/>
            </a:pPr>
            <a:r>
              <a:rPr kumimoji="1" lang="zh-CN" altLang="en-US" sz="2000" b="1" dirty="0">
                <a:solidFill>
                  <a:srgbClr val="006600"/>
                </a:solidFill>
                <a:latin typeface="微软雅黑 Light" panose="020B0502040204020203" pitchFamily="34" charset="-122"/>
                <a:ea typeface="微软雅黑 Light" panose="020B0502040204020203" pitchFamily="34" charset="-122"/>
              </a:rPr>
              <a:t>     </a:t>
            </a:r>
            <a:r>
              <a:rPr kumimoji="1" lang="en-US" altLang="zh-CN" sz="2000" b="1" dirty="0">
                <a:solidFill>
                  <a:srgbClr val="006600"/>
                </a:solidFill>
                <a:latin typeface="微软雅黑 Light" panose="020B0502040204020203" pitchFamily="34" charset="-122"/>
                <a:ea typeface="微软雅黑 Light" panose="020B0502040204020203" pitchFamily="34" charset="-122"/>
              </a:rPr>
              <a:t>2</a:t>
            </a:r>
            <a:r>
              <a:rPr kumimoji="1" lang="zh-CN" altLang="en-US" sz="2000" b="1" dirty="0">
                <a:solidFill>
                  <a:srgbClr val="006600"/>
                </a:solidFill>
                <a:latin typeface="微软雅黑 Light" panose="020B0502040204020203" pitchFamily="34" charset="-122"/>
                <a:ea typeface="微软雅黑 Light" panose="020B0502040204020203" pitchFamily="34" charset="-122"/>
              </a:rPr>
              <a:t>、</a:t>
            </a:r>
            <a:r>
              <a:rPr kumimoji="1" lang="zh-CN" altLang="en-US" sz="2000" b="1" dirty="0">
                <a:solidFill>
                  <a:srgbClr val="FF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独立从事科研工作的能力</a:t>
            </a:r>
            <a:r>
              <a:rPr kumimoji="1" lang="zh-CN" altLang="en-US" sz="2000" b="1" dirty="0">
                <a:solidFill>
                  <a:srgbClr val="006600"/>
                </a:solidFill>
                <a:latin typeface="微软雅黑 Light" panose="020B0502040204020203" pitchFamily="34" charset="-122"/>
                <a:ea typeface="微软雅黑 Light" panose="020B0502040204020203" pitchFamily="34" charset="-122"/>
              </a:rPr>
              <a:t>；基础理论是否坚实宽广；专业知识是否系统深入；实验研究方法是否合理正确、是否进行了合理的理论论证；独立进行分析问题、解决问题的能力等</a:t>
            </a:r>
          </a:p>
          <a:p>
            <a:pPr algn="just" eaLnBrk="1" hangingPunct="1">
              <a:lnSpc>
                <a:spcPct val="125000"/>
              </a:lnSpc>
              <a:spcBef>
                <a:spcPct val="0"/>
              </a:spcBef>
              <a:spcAft>
                <a:spcPts val="1200"/>
              </a:spcAft>
              <a:buFontTx/>
              <a:buNone/>
            </a:pPr>
            <a:r>
              <a:rPr kumimoji="1" lang="zh-CN" altLang="en-US" sz="2000" b="1" dirty="0">
                <a:solidFill>
                  <a:srgbClr val="006600"/>
                </a:solidFill>
                <a:latin typeface="微软雅黑 Light" panose="020B0502040204020203" pitchFamily="34" charset="-122"/>
                <a:ea typeface="微软雅黑 Light" panose="020B0502040204020203" pitchFamily="34" charset="-122"/>
              </a:rPr>
              <a:t>     </a:t>
            </a:r>
            <a:r>
              <a:rPr kumimoji="1" lang="en-US" altLang="zh-CN" sz="2000" b="1" dirty="0">
                <a:solidFill>
                  <a:srgbClr val="006600"/>
                </a:solidFill>
                <a:latin typeface="微软雅黑 Light" panose="020B0502040204020203" pitchFamily="34" charset="-122"/>
                <a:ea typeface="微软雅黑 Light" panose="020B0502040204020203" pitchFamily="34" charset="-122"/>
              </a:rPr>
              <a:t>3</a:t>
            </a:r>
            <a:r>
              <a:rPr kumimoji="1" lang="zh-CN" altLang="en-US" sz="2000" b="1" dirty="0">
                <a:solidFill>
                  <a:srgbClr val="006600"/>
                </a:solidFill>
                <a:latin typeface="微软雅黑 Light" panose="020B0502040204020203" pitchFamily="34" charset="-122"/>
                <a:ea typeface="微软雅黑 Light" panose="020B0502040204020203" pitchFamily="34" charset="-122"/>
              </a:rPr>
              <a:t>、论文</a:t>
            </a:r>
            <a:r>
              <a:rPr kumimoji="1" lang="zh-CN" altLang="en-US" sz="2000" b="1" dirty="0">
                <a:solidFill>
                  <a:srgbClr val="FF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写作水平</a:t>
            </a:r>
            <a:endParaRPr lang="zh-CN" altLang="en-US" sz="2000" dirty="0">
              <a:solidFill>
                <a:srgbClr val="FF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毕业与学位申请</a:t>
            </a:r>
          </a:p>
        </p:txBody>
      </p:sp>
      <p:sp>
        <p:nvSpPr>
          <p:cNvPr id="9219" name="Rectangle 3"/>
          <p:cNvSpPr txBox="1">
            <a:spLocks noChangeArrowheads="1"/>
          </p:cNvSpPr>
          <p:nvPr/>
        </p:nvSpPr>
        <p:spPr bwMode="auto">
          <a:xfrm>
            <a:off x="1143000" y="2214563"/>
            <a:ext cx="7215188" cy="4094162"/>
          </a:xfrm>
          <a:prstGeom prst="rect">
            <a:avLst/>
          </a:prstGeom>
          <a:noFill/>
          <a:ln w="9525">
            <a:noFill/>
            <a:miter lim="800000"/>
            <a:headEnd/>
            <a:tailEnd/>
          </a:ln>
        </p:spPr>
        <p:txBody>
          <a:bodyPr/>
          <a:lstStyle/>
          <a:p>
            <a:pPr marL="812800" indent="-812800" eaLnBrk="1" hangingPunct="1">
              <a:lnSpc>
                <a:spcPct val="120000"/>
              </a:lnSpc>
              <a:defRPr/>
            </a:pPr>
            <a:r>
              <a:rPr lang="zh-CN" altLang="en-US" sz="2400" b="1" u="sng" dirty="0">
                <a:solidFill>
                  <a:srgbClr val="FF0000"/>
                </a:solidFill>
                <a:latin typeface="Arial" charset="0"/>
                <a:ea typeface="微软雅黑" panose="020B0503020204020204" pitchFamily="34" charset="-122"/>
              </a:rPr>
              <a:t>毕业的基本条件</a:t>
            </a:r>
          </a:p>
          <a:p>
            <a:pPr marL="446088" indent="536575" eaLnBrk="1" hangingPunct="1">
              <a:lnSpc>
                <a:spcPct val="120000"/>
              </a:lnSpc>
              <a:defRPr/>
            </a:pPr>
            <a:r>
              <a:rPr lang="zh-CN" altLang="en-US" sz="2000" dirty="0">
                <a:solidFill>
                  <a:srgbClr val="006600"/>
                </a:solidFill>
                <a:latin typeface="Arial" charset="0"/>
                <a:ea typeface="微软雅黑" panose="020B0503020204020204" pitchFamily="34" charset="-122"/>
              </a:rPr>
              <a:t>在规定时间内，完成培养方案所规定的</a:t>
            </a:r>
            <a:r>
              <a:rPr lang="zh-CN" altLang="en-US" sz="2000" dirty="0">
                <a:solidFill>
                  <a:srgbClr val="0000FF"/>
                </a:solidFill>
                <a:latin typeface="微软雅黑" pitchFamily="34" charset="-122"/>
                <a:ea typeface="微软雅黑" pitchFamily="34" charset="-122"/>
              </a:rPr>
              <a:t>课程学习</a:t>
            </a:r>
            <a:r>
              <a:rPr lang="zh-CN" altLang="en-US" sz="2000" dirty="0">
                <a:solidFill>
                  <a:srgbClr val="006600"/>
                </a:solidFill>
                <a:latin typeface="Arial" charset="0"/>
                <a:ea typeface="微软雅黑" panose="020B0503020204020204" pitchFamily="34" charset="-122"/>
              </a:rPr>
              <a:t>、</a:t>
            </a:r>
            <a:r>
              <a:rPr lang="zh-CN" altLang="en-US" sz="2000" dirty="0">
                <a:solidFill>
                  <a:srgbClr val="0000FF"/>
                </a:solidFill>
                <a:latin typeface="微软雅黑" pitchFamily="34" charset="-122"/>
                <a:ea typeface="微软雅黑" pitchFamily="34" charset="-122"/>
              </a:rPr>
              <a:t>必修环节</a:t>
            </a:r>
            <a:r>
              <a:rPr lang="zh-CN" altLang="en-US" sz="2000" dirty="0">
                <a:solidFill>
                  <a:srgbClr val="006600"/>
                </a:solidFill>
                <a:latin typeface="Arial" charset="0"/>
                <a:ea typeface="微软雅黑" panose="020B0503020204020204" pitchFamily="34" charset="-122"/>
              </a:rPr>
              <a:t>和</a:t>
            </a:r>
            <a:r>
              <a:rPr lang="zh-CN" altLang="en-US" sz="2000" dirty="0">
                <a:solidFill>
                  <a:srgbClr val="0000FF"/>
                </a:solidFill>
                <a:latin typeface="微软雅黑" pitchFamily="34" charset="-122"/>
                <a:ea typeface="微软雅黑" pitchFamily="34" charset="-122"/>
              </a:rPr>
              <a:t>学位论文答辩</a:t>
            </a:r>
            <a:r>
              <a:rPr lang="zh-CN" altLang="en-US" sz="2000" dirty="0">
                <a:solidFill>
                  <a:srgbClr val="006600"/>
                </a:solidFill>
                <a:latin typeface="Arial" charset="0"/>
                <a:ea typeface="微软雅黑" panose="020B0503020204020204" pitchFamily="34" charset="-122"/>
              </a:rPr>
              <a:t>，成绩合格。</a:t>
            </a:r>
          </a:p>
          <a:p>
            <a:pPr marL="812800" indent="-812800" eaLnBrk="1" hangingPunct="1">
              <a:lnSpc>
                <a:spcPct val="120000"/>
              </a:lnSpc>
              <a:spcBef>
                <a:spcPts val="1200"/>
              </a:spcBef>
              <a:defRPr/>
            </a:pPr>
            <a:r>
              <a:rPr lang="zh-CN" altLang="en-US" sz="2400" b="1" u="sng" dirty="0">
                <a:solidFill>
                  <a:srgbClr val="FF0000"/>
                </a:solidFill>
                <a:latin typeface="Arial" charset="0"/>
                <a:ea typeface="微软雅黑" panose="020B0503020204020204" pitchFamily="34" charset="-122"/>
              </a:rPr>
              <a:t>申请学位的基本条件</a:t>
            </a:r>
          </a:p>
          <a:p>
            <a:pPr marL="446088" indent="536575" eaLnBrk="1" hangingPunct="1">
              <a:lnSpc>
                <a:spcPct val="120000"/>
              </a:lnSpc>
              <a:defRPr/>
            </a:pPr>
            <a:r>
              <a:rPr lang="zh-CN" altLang="en-US" sz="2000" dirty="0">
                <a:solidFill>
                  <a:srgbClr val="006600"/>
                </a:solidFill>
                <a:latin typeface="Arial" charset="0"/>
                <a:ea typeface="微软雅黑" panose="020B0503020204020204" pitchFamily="34" charset="-122"/>
              </a:rPr>
              <a:t>在规定时间内，完成培养方案所规定的课程学习、必修环节和学位论文答辩，成绩合格；</a:t>
            </a:r>
            <a:r>
              <a:rPr lang="zh-CN" altLang="en-US" sz="2000" dirty="0">
                <a:solidFill>
                  <a:srgbClr val="0000FF"/>
                </a:solidFill>
                <a:latin typeface="微软雅黑" pitchFamily="34" charset="-122"/>
                <a:ea typeface="微软雅黑" pitchFamily="34" charset="-122"/>
              </a:rPr>
              <a:t>取得的科研学术成果符合培养方案要求。</a:t>
            </a:r>
            <a:endParaRPr lang="en-US" altLang="zh-CN" sz="2000" dirty="0">
              <a:solidFill>
                <a:srgbClr val="0000FF"/>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科研学术成果</a:t>
            </a:r>
          </a:p>
        </p:txBody>
      </p:sp>
      <p:sp>
        <p:nvSpPr>
          <p:cNvPr id="9219" name="Rectangle 3"/>
          <p:cNvSpPr txBox="1">
            <a:spLocks noChangeArrowheads="1"/>
          </p:cNvSpPr>
          <p:nvPr/>
        </p:nvSpPr>
        <p:spPr bwMode="auto">
          <a:xfrm>
            <a:off x="1143000" y="2214563"/>
            <a:ext cx="7316788" cy="4000500"/>
          </a:xfrm>
          <a:prstGeom prst="rect">
            <a:avLst/>
          </a:prstGeom>
          <a:noFill/>
          <a:ln w="9525">
            <a:noFill/>
            <a:miter lim="800000"/>
            <a:headEnd/>
            <a:tailEnd/>
          </a:ln>
        </p:spPr>
        <p:txBody>
          <a:bodyPr/>
          <a:lstStyle/>
          <a:p>
            <a:pPr marL="812800" indent="-812800" eaLnBrk="1" hangingPunct="1">
              <a:lnSpc>
                <a:spcPct val="120000"/>
              </a:lnSpc>
              <a:defRPr/>
            </a:pPr>
            <a:r>
              <a:rPr lang="zh-CN" altLang="en-US" sz="2400" b="1" u="sng" dirty="0">
                <a:solidFill>
                  <a:srgbClr val="FF0000"/>
                </a:solidFill>
                <a:latin typeface="Arial" charset="0"/>
                <a:ea typeface="微软雅黑" panose="020B0503020204020204" pitchFamily="34" charset="-122"/>
              </a:rPr>
              <a:t>硕士研究生要求</a:t>
            </a:r>
            <a:r>
              <a:rPr lang="en-US" altLang="zh-CN" sz="2400" b="1" u="sng" dirty="0">
                <a:solidFill>
                  <a:srgbClr val="0000FF"/>
                </a:solidFill>
                <a:latin typeface="Arial" charset="0"/>
                <a:ea typeface="微软雅黑" panose="020B0503020204020204" pitchFamily="34" charset="-122"/>
              </a:rPr>
              <a:t>(</a:t>
            </a:r>
            <a:r>
              <a:rPr lang="zh-CN" altLang="en-US" sz="2400" b="1" u="sng" dirty="0">
                <a:solidFill>
                  <a:srgbClr val="0000FF"/>
                </a:solidFill>
                <a:latin typeface="微软雅黑" panose="020B0503020204020204" pitchFamily="34" charset="-122"/>
                <a:ea typeface="微软雅黑" panose="020B0503020204020204" pitchFamily="34" charset="-122"/>
              </a:rPr>
              <a:t>学术型</a:t>
            </a:r>
            <a:r>
              <a:rPr lang="en-US" altLang="zh-CN" sz="2400" b="1" u="sng" dirty="0">
                <a:solidFill>
                  <a:srgbClr val="0000FF"/>
                </a:solidFill>
                <a:latin typeface="Arial" charset="0"/>
                <a:ea typeface="微软雅黑" panose="020B0503020204020204" pitchFamily="34" charset="-122"/>
              </a:rPr>
              <a:t>)</a:t>
            </a:r>
            <a:endParaRPr lang="zh-CN" altLang="en-US" sz="2400" b="1" u="sng" dirty="0">
              <a:solidFill>
                <a:srgbClr val="0000FF"/>
              </a:solidFill>
              <a:latin typeface="Arial" charset="0"/>
              <a:ea typeface="微软雅黑" panose="020B0503020204020204" pitchFamily="34" charset="-122"/>
            </a:endParaRPr>
          </a:p>
          <a:p>
            <a:pPr marL="446088" indent="625475" eaLnBrk="1" hangingPunct="1">
              <a:lnSpc>
                <a:spcPct val="120000"/>
              </a:lnSpc>
              <a:defRPr/>
            </a:pPr>
            <a:endParaRPr lang="en-US" altLang="zh-CN" sz="2000" b="1" dirty="0" smtClean="0">
              <a:solidFill>
                <a:srgbClr val="006600"/>
              </a:solidFill>
              <a:latin typeface="Arial" charset="0"/>
              <a:ea typeface="微软雅黑" panose="020B0503020204020204" pitchFamily="34" charset="-122"/>
            </a:endParaRPr>
          </a:p>
          <a:p>
            <a:pPr marL="446088" indent="625475" eaLnBrk="1" hangingPunct="1">
              <a:lnSpc>
                <a:spcPct val="120000"/>
              </a:lnSpc>
              <a:defRPr/>
            </a:pPr>
            <a:r>
              <a:rPr lang="zh-CN" altLang="en-US" sz="2000" dirty="0" smtClean="0">
                <a:solidFill>
                  <a:srgbClr val="006600"/>
                </a:solidFill>
                <a:latin typeface="Arial" charset="0"/>
                <a:ea typeface="微软雅黑" panose="020B0503020204020204" pitchFamily="34" charset="-122"/>
              </a:rPr>
              <a:t>在学</a:t>
            </a:r>
            <a:r>
              <a:rPr lang="zh-CN" altLang="en-US" sz="2000" dirty="0">
                <a:solidFill>
                  <a:srgbClr val="006600"/>
                </a:solidFill>
                <a:latin typeface="Arial" charset="0"/>
                <a:ea typeface="微软雅黑" panose="020B0503020204020204" pitchFamily="34" charset="-122"/>
              </a:rPr>
              <a:t>期间必须在国内外期刊上发表一篇及以上</a:t>
            </a:r>
            <a:r>
              <a:rPr lang="en-US" altLang="zh-CN" sz="2000" dirty="0">
                <a:solidFill>
                  <a:srgbClr val="FF0000"/>
                </a:solidFill>
                <a:latin typeface="Arial" charset="0"/>
                <a:ea typeface="微软雅黑" panose="020B0503020204020204" pitchFamily="34" charset="-122"/>
              </a:rPr>
              <a:t>(</a:t>
            </a:r>
            <a:r>
              <a:rPr lang="zh-CN" altLang="en-US" sz="2000" dirty="0">
                <a:solidFill>
                  <a:srgbClr val="FF0000"/>
                </a:solidFill>
                <a:latin typeface="Arial" charset="0"/>
                <a:ea typeface="微软雅黑" panose="020B0503020204020204" pitchFamily="34" charset="-122"/>
              </a:rPr>
              <a:t>含一篇，至少有一篇英文论文</a:t>
            </a:r>
            <a:r>
              <a:rPr lang="en-US" altLang="zh-CN" sz="2000" dirty="0">
                <a:solidFill>
                  <a:srgbClr val="FF0000"/>
                </a:solidFill>
                <a:latin typeface="Arial" charset="0"/>
                <a:ea typeface="微软雅黑" panose="020B0503020204020204" pitchFamily="34" charset="-122"/>
              </a:rPr>
              <a:t>)</a:t>
            </a:r>
            <a:r>
              <a:rPr lang="zh-CN" altLang="en-US" sz="2000" dirty="0">
                <a:solidFill>
                  <a:srgbClr val="006600"/>
                </a:solidFill>
                <a:latin typeface="Arial" charset="0"/>
                <a:ea typeface="微软雅黑" panose="020B0503020204020204" pitchFamily="34" charset="-122"/>
              </a:rPr>
              <a:t>与学位论文相关的</a:t>
            </a:r>
            <a:r>
              <a:rPr lang="en-US" altLang="zh-CN" sz="2000" dirty="0">
                <a:solidFill>
                  <a:srgbClr val="006600"/>
                </a:solidFill>
                <a:latin typeface="Arial" charset="0"/>
                <a:ea typeface="微软雅黑" panose="020B0503020204020204" pitchFamily="34" charset="-122"/>
              </a:rPr>
              <a:t>SCI</a:t>
            </a:r>
            <a:r>
              <a:rPr lang="zh-CN" altLang="en-US" sz="2000" dirty="0">
                <a:solidFill>
                  <a:srgbClr val="006600"/>
                </a:solidFill>
                <a:latin typeface="Arial" charset="0"/>
                <a:ea typeface="微软雅黑" panose="020B0503020204020204" pitchFamily="34" charset="-122"/>
              </a:rPr>
              <a:t>收录文章，累计</a:t>
            </a:r>
            <a:r>
              <a:rPr lang="en-US" altLang="zh-CN" sz="2000" dirty="0">
                <a:solidFill>
                  <a:srgbClr val="006600"/>
                </a:solidFill>
                <a:latin typeface="Arial" charset="0"/>
                <a:ea typeface="微软雅黑" panose="020B0503020204020204" pitchFamily="34" charset="-122"/>
              </a:rPr>
              <a:t>SCI</a:t>
            </a:r>
            <a:r>
              <a:rPr lang="zh-CN" altLang="en-US" sz="2000" dirty="0">
                <a:solidFill>
                  <a:srgbClr val="006600"/>
                </a:solidFill>
                <a:latin typeface="Arial" charset="0"/>
                <a:ea typeface="微软雅黑" panose="020B0503020204020204" pitchFamily="34" charset="-122"/>
              </a:rPr>
              <a:t>影响因子总和</a:t>
            </a:r>
            <a:r>
              <a:rPr lang="zh-CN" altLang="en-US" sz="2000" dirty="0">
                <a:solidFill>
                  <a:srgbClr val="FF0000"/>
                </a:solidFill>
                <a:latin typeface="Arial" charset="0"/>
                <a:ea typeface="微软雅黑" panose="020B0503020204020204" pitchFamily="34" charset="-122"/>
              </a:rPr>
              <a:t>≥</a:t>
            </a:r>
            <a:r>
              <a:rPr lang="en-US" altLang="zh-CN" sz="2000" dirty="0">
                <a:solidFill>
                  <a:srgbClr val="FF0000"/>
                </a:solidFill>
                <a:latin typeface="Arial" charset="0"/>
                <a:ea typeface="微软雅黑" panose="020B0503020204020204" pitchFamily="34" charset="-122"/>
              </a:rPr>
              <a:t>0.4</a:t>
            </a:r>
            <a:r>
              <a:rPr lang="zh-CN" altLang="en-US" sz="2000" dirty="0">
                <a:solidFill>
                  <a:srgbClr val="006600"/>
                </a:solidFill>
                <a:latin typeface="Arial" charset="0"/>
                <a:ea typeface="微软雅黑" panose="020B0503020204020204" pitchFamily="34" charset="-122"/>
              </a:rPr>
              <a:t>；</a:t>
            </a:r>
            <a:endParaRPr lang="en-US" altLang="zh-CN" sz="2000" dirty="0">
              <a:solidFill>
                <a:srgbClr val="006600"/>
              </a:solidFill>
              <a:latin typeface="Arial" charset="0"/>
              <a:ea typeface="微软雅黑" panose="020B0503020204020204" pitchFamily="34" charset="-122"/>
            </a:endParaRPr>
          </a:p>
          <a:p>
            <a:pPr marL="812800" indent="-812800" eaLnBrk="1" hangingPunct="1">
              <a:lnSpc>
                <a:spcPct val="120000"/>
              </a:lnSpc>
              <a:defRPr/>
            </a:pPr>
            <a:endParaRPr lang="en-US" altLang="zh-CN" sz="2400" dirty="0">
              <a:solidFill>
                <a:srgbClr val="006600"/>
              </a:solidFill>
              <a:latin typeface="Arial"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642938" y="9286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中科院上海硅酸盐研究所</a:t>
            </a:r>
            <a:br>
              <a:rPr lang="zh-CN" altLang="en-US" sz="2800" b="1">
                <a:solidFill>
                  <a:srgbClr val="C00000"/>
                </a:solidFill>
                <a:latin typeface="微软雅黑" panose="020B0503020204020204" pitchFamily="34" charset="-122"/>
                <a:ea typeface="微软雅黑" panose="020B0503020204020204" pitchFamily="34" charset="-122"/>
              </a:rPr>
            </a:br>
            <a:r>
              <a:rPr lang="zh-CN" altLang="en-US" sz="2800" b="1">
                <a:solidFill>
                  <a:srgbClr val="C00000"/>
                </a:solidFill>
                <a:latin typeface="微软雅黑" panose="020B0503020204020204" pitchFamily="34" charset="-122"/>
                <a:ea typeface="微软雅黑" panose="020B0503020204020204" pitchFamily="34" charset="-122"/>
              </a:rPr>
              <a:t>研究生培养工作介绍</a:t>
            </a:r>
          </a:p>
        </p:txBody>
      </p:sp>
      <p:sp>
        <p:nvSpPr>
          <p:cNvPr id="12" name="Rectangle 3"/>
          <p:cNvSpPr txBox="1">
            <a:spLocks noChangeArrowheads="1"/>
          </p:cNvSpPr>
          <p:nvPr/>
        </p:nvSpPr>
        <p:spPr>
          <a:xfrm>
            <a:off x="1547813" y="2500313"/>
            <a:ext cx="6616700" cy="3051175"/>
          </a:xfrm>
          <a:prstGeom prst="rect">
            <a:avLst/>
          </a:prstGeom>
        </p:spPr>
        <p:txBody>
          <a:bodyPr/>
          <a:lstStyle/>
          <a:p>
            <a:pPr marL="342900" indent="-342900" eaLnBrk="1" hangingPunct="1">
              <a:lnSpc>
                <a:spcPct val="150000"/>
              </a:lnSpc>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组织结构、所管理架构和分工</a:t>
            </a:r>
          </a:p>
          <a:p>
            <a:pPr marL="342900" indent="-342900" eaLnBrk="1" hangingPunct="1">
              <a:lnSpc>
                <a:spcPct val="150000"/>
              </a:lnSpc>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硅酸盐所研究生培养概况</a:t>
            </a:r>
          </a:p>
          <a:p>
            <a:pPr marL="342900" indent="-342900" eaLnBrk="1" hangingPunct="1">
              <a:lnSpc>
                <a:spcPct val="150000"/>
              </a:lnSpc>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教学与培养</a:t>
            </a:r>
          </a:p>
          <a:p>
            <a:pPr marL="342900" indent="-342900" eaLnBrk="1" hangingPunct="1">
              <a:lnSpc>
                <a:spcPct val="150000"/>
              </a:lnSpc>
              <a:spcBef>
                <a:spcPct val="20000"/>
              </a:spcBef>
              <a:buFont typeface="Wingdings" pitchFamily="2" charset="2"/>
              <a:buChar char="u"/>
              <a:defRPr/>
            </a:pPr>
            <a:r>
              <a:rPr lang="zh-CN" altLang="en-US" sz="2400" b="1" kern="0" dirty="0">
                <a:solidFill>
                  <a:srgbClr val="006666"/>
                </a:solidFill>
                <a:latin typeface="微软雅黑" panose="020B0503020204020204" pitchFamily="34" charset="-122"/>
                <a:ea typeface="微软雅黑" panose="020B0503020204020204" pitchFamily="34" charset="-122"/>
              </a:rPr>
              <a:t>学籍管理</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C00000"/>
                </a:solidFill>
                <a:latin typeface="微软雅黑" panose="020B0503020204020204" pitchFamily="34" charset="-122"/>
                <a:ea typeface="微软雅黑" panose="020B0503020204020204" pitchFamily="34" charset="-122"/>
              </a:rPr>
              <a:t>科研学术成果</a:t>
            </a:r>
          </a:p>
        </p:txBody>
      </p:sp>
      <p:sp>
        <p:nvSpPr>
          <p:cNvPr id="9219" name="Rectangle 3"/>
          <p:cNvSpPr txBox="1">
            <a:spLocks noChangeArrowheads="1"/>
          </p:cNvSpPr>
          <p:nvPr/>
        </p:nvSpPr>
        <p:spPr bwMode="auto">
          <a:xfrm>
            <a:off x="1143000" y="2214563"/>
            <a:ext cx="7316788" cy="4000500"/>
          </a:xfrm>
          <a:prstGeom prst="rect">
            <a:avLst/>
          </a:prstGeom>
          <a:noFill/>
          <a:ln w="9525">
            <a:noFill/>
            <a:miter lim="800000"/>
            <a:headEnd/>
            <a:tailEnd/>
          </a:ln>
        </p:spPr>
        <p:txBody>
          <a:bodyPr/>
          <a:lstStyle/>
          <a:p>
            <a:pPr marL="812800" indent="-812800" eaLnBrk="1" hangingPunct="1">
              <a:lnSpc>
                <a:spcPct val="120000"/>
              </a:lnSpc>
              <a:defRPr/>
            </a:pPr>
            <a:r>
              <a:rPr lang="zh-CN" altLang="en-US" sz="2400" b="1" u="sng" dirty="0">
                <a:solidFill>
                  <a:srgbClr val="FF0000"/>
                </a:solidFill>
                <a:latin typeface="微软雅黑" panose="020B0503020204020204" pitchFamily="34" charset="-122"/>
                <a:ea typeface="微软雅黑" panose="020B0503020204020204" pitchFamily="34" charset="-122"/>
              </a:rPr>
              <a:t>硕士研究生要求</a:t>
            </a:r>
            <a:r>
              <a:rPr lang="en-US" altLang="zh-CN" sz="2400" b="1" u="sng" dirty="0">
                <a:solidFill>
                  <a:srgbClr val="0000FF"/>
                </a:solidFill>
                <a:latin typeface="微软雅黑" panose="020B0503020204020204" pitchFamily="34" charset="-122"/>
                <a:ea typeface="微软雅黑" panose="020B0503020204020204" pitchFamily="34" charset="-122"/>
              </a:rPr>
              <a:t>(</a:t>
            </a:r>
            <a:r>
              <a:rPr lang="zh-CN" altLang="en-US" sz="2400" b="1" u="sng" dirty="0">
                <a:solidFill>
                  <a:srgbClr val="0000FF"/>
                </a:solidFill>
                <a:latin typeface="微软雅黑" pitchFamily="34" charset="-122"/>
                <a:ea typeface="微软雅黑" pitchFamily="34" charset="-122"/>
              </a:rPr>
              <a:t>专业学位</a:t>
            </a:r>
            <a:r>
              <a:rPr lang="en-US" altLang="zh-CN" sz="2400" b="1" u="sng" dirty="0">
                <a:solidFill>
                  <a:srgbClr val="0000FF"/>
                </a:solidFill>
                <a:latin typeface="微软雅黑" panose="020B0503020204020204" pitchFamily="34" charset="-122"/>
                <a:ea typeface="微软雅黑" panose="020B0503020204020204" pitchFamily="34" charset="-122"/>
              </a:rPr>
              <a:t>)</a:t>
            </a:r>
            <a:endParaRPr lang="zh-CN" altLang="en-US" sz="2400" b="1" u="sng" dirty="0">
              <a:solidFill>
                <a:srgbClr val="0000FF"/>
              </a:solidFill>
              <a:latin typeface="微软雅黑" panose="020B0503020204020204" pitchFamily="34" charset="-122"/>
              <a:ea typeface="微软雅黑" panose="020B0503020204020204" pitchFamily="34" charset="-122"/>
            </a:endParaRPr>
          </a:p>
          <a:p>
            <a:pPr marL="446088" indent="625475" eaLnBrk="1" hangingPunct="1">
              <a:lnSpc>
                <a:spcPct val="120000"/>
              </a:lnSpc>
              <a:defRPr/>
            </a:pPr>
            <a:endParaRPr lang="en-US" altLang="zh-CN" sz="2000" b="1" dirty="0">
              <a:solidFill>
                <a:srgbClr val="006600"/>
              </a:solidFill>
              <a:latin typeface="Arial" charset="0"/>
              <a:ea typeface="微软雅黑" panose="020B0503020204020204" pitchFamily="34" charset="-122"/>
            </a:endParaRPr>
          </a:p>
          <a:p>
            <a:pPr marL="446088" indent="625475" eaLnBrk="1" hangingPunct="1">
              <a:lnSpc>
                <a:spcPct val="125000"/>
              </a:lnSpc>
              <a:defRPr/>
            </a:pPr>
            <a:r>
              <a:rPr lang="en-US" altLang="zh-CN" sz="2000" b="1" dirty="0">
                <a:solidFill>
                  <a:srgbClr val="7030A0"/>
                </a:solidFill>
                <a:latin typeface="微软雅黑" panose="020B0503020204020204" pitchFamily="34" charset="-122"/>
                <a:ea typeface="微软雅黑" panose="020B0503020204020204" pitchFamily="34" charset="-122"/>
              </a:rPr>
              <a:t>2015</a:t>
            </a:r>
            <a:r>
              <a:rPr lang="zh-CN" altLang="en-US" sz="2000" b="1" dirty="0">
                <a:solidFill>
                  <a:srgbClr val="7030A0"/>
                </a:solidFill>
                <a:latin typeface="微软雅黑" panose="020B0503020204020204" pitchFamily="34" charset="-122"/>
                <a:ea typeface="微软雅黑" panose="020B0503020204020204" pitchFamily="34" charset="-122"/>
              </a:rPr>
              <a:t>年年底前入学的研究生</a:t>
            </a:r>
            <a:r>
              <a:rPr lang="zh-CN" altLang="en-US" sz="2000" b="1" dirty="0" smtClean="0">
                <a:solidFill>
                  <a:srgbClr val="7030A0"/>
                </a:solidFill>
                <a:latin typeface="微软雅黑" panose="020B0503020204020204" pitchFamily="34" charset="-122"/>
                <a:ea typeface="微软雅黑" panose="020B0503020204020204" pitchFamily="34" charset="-122"/>
              </a:rPr>
              <a:t>标准：</a:t>
            </a:r>
            <a:endParaRPr lang="en-US" altLang="zh-CN" sz="2000" b="1" dirty="0" smtClean="0">
              <a:solidFill>
                <a:srgbClr val="7030A0"/>
              </a:solidFill>
              <a:latin typeface="微软雅黑" panose="020B0503020204020204" pitchFamily="34" charset="-122"/>
              <a:ea typeface="微软雅黑" panose="020B0503020204020204" pitchFamily="34" charset="-122"/>
            </a:endParaRPr>
          </a:p>
          <a:p>
            <a:pPr marL="446088" indent="625475" eaLnBrk="1" hangingPunct="1">
              <a:lnSpc>
                <a:spcPct val="125000"/>
              </a:lnSpc>
              <a:defRPr/>
            </a:pPr>
            <a:r>
              <a:rPr lang="zh-CN" altLang="en-US" sz="2000" dirty="0" smtClean="0">
                <a:solidFill>
                  <a:srgbClr val="006600"/>
                </a:solidFill>
                <a:latin typeface="微软雅黑" panose="020B0503020204020204" pitchFamily="34" charset="-122"/>
                <a:ea typeface="微软雅黑" panose="020B0503020204020204" pitchFamily="34" charset="-122"/>
              </a:rPr>
              <a:t>在学</a:t>
            </a:r>
            <a:r>
              <a:rPr lang="zh-CN" altLang="en-US" sz="2000" dirty="0">
                <a:solidFill>
                  <a:srgbClr val="006600"/>
                </a:solidFill>
                <a:latin typeface="微软雅黑" panose="020B0503020204020204" pitchFamily="34" charset="-122"/>
                <a:ea typeface="微软雅黑" panose="020B0503020204020204" pitchFamily="34" charset="-122"/>
              </a:rPr>
              <a:t>期间必须以</a:t>
            </a:r>
            <a:r>
              <a:rPr lang="zh-CN" altLang="en-US" sz="2000" dirty="0">
                <a:solidFill>
                  <a:srgbClr val="FF0000"/>
                </a:solidFill>
                <a:latin typeface="微软雅黑" panose="020B0503020204020204" pitchFamily="34" charset="-122"/>
                <a:ea typeface="微软雅黑" panose="020B0503020204020204" pitchFamily="34" charset="-122"/>
              </a:rPr>
              <a:t>申请发明专利</a:t>
            </a:r>
            <a:r>
              <a:rPr lang="zh-CN" altLang="en-US" sz="2000" dirty="0">
                <a:solidFill>
                  <a:srgbClr val="0066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发表行业报告</a:t>
            </a:r>
            <a:r>
              <a:rPr lang="zh-CN" altLang="en-US" sz="2000" dirty="0">
                <a:solidFill>
                  <a:srgbClr val="0066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工程应用性论文</a:t>
            </a:r>
            <a:r>
              <a:rPr lang="en-US" altLang="zh-CN" sz="2000" dirty="0">
                <a:solidFill>
                  <a:srgbClr val="006600"/>
                </a:solidFill>
                <a:latin typeface="微软雅黑" panose="020B0503020204020204" pitchFamily="34" charset="-122"/>
                <a:ea typeface="微软雅黑" panose="020B0503020204020204" pitchFamily="34" charset="-122"/>
              </a:rPr>
              <a:t>(EI</a:t>
            </a:r>
            <a:r>
              <a:rPr lang="zh-CN" altLang="en-US" sz="2000" dirty="0">
                <a:solidFill>
                  <a:srgbClr val="006600"/>
                </a:solidFill>
                <a:latin typeface="微软雅黑" panose="020B0503020204020204" pitchFamily="34" charset="-122"/>
                <a:ea typeface="微软雅黑" panose="020B0503020204020204" pitchFamily="34" charset="-122"/>
              </a:rPr>
              <a:t>收录</a:t>
            </a:r>
            <a:r>
              <a:rPr lang="en-US" altLang="zh-CN" sz="2000" dirty="0">
                <a:solidFill>
                  <a:srgbClr val="006600"/>
                </a:solidFill>
                <a:latin typeface="微软雅黑" panose="020B0503020204020204" pitchFamily="34" charset="-122"/>
                <a:ea typeface="微软雅黑" panose="020B0503020204020204" pitchFamily="34" charset="-122"/>
              </a:rPr>
              <a:t>)</a:t>
            </a:r>
            <a:r>
              <a:rPr lang="zh-CN" altLang="en-US" sz="2000" dirty="0">
                <a:solidFill>
                  <a:srgbClr val="006600"/>
                </a:solidFill>
                <a:latin typeface="微软雅黑" panose="020B0503020204020204" pitchFamily="34" charset="-122"/>
                <a:ea typeface="微软雅黑" panose="020B0503020204020204" pitchFamily="34" charset="-122"/>
              </a:rPr>
              <a:t>等形式体现项目研究成果</a:t>
            </a:r>
            <a:r>
              <a:rPr lang="zh-CN" altLang="en-US" sz="2000" dirty="0" smtClean="0">
                <a:solidFill>
                  <a:srgbClr val="006600"/>
                </a:solidFill>
                <a:latin typeface="微软雅黑" panose="020B0503020204020204" pitchFamily="34" charset="-122"/>
                <a:ea typeface="微软雅黑" panose="020B0503020204020204" pitchFamily="34" charset="-122"/>
              </a:rPr>
              <a:t>。</a:t>
            </a:r>
            <a:endParaRPr lang="en-US" altLang="zh-CN" sz="2000" dirty="0" smtClean="0">
              <a:solidFill>
                <a:srgbClr val="006600"/>
              </a:solidFill>
              <a:latin typeface="微软雅黑" panose="020B0503020204020204" pitchFamily="34" charset="-122"/>
              <a:ea typeface="微软雅黑" panose="020B0503020204020204" pitchFamily="34" charset="-122"/>
            </a:endParaRPr>
          </a:p>
          <a:p>
            <a:pPr marL="446088" indent="625475" eaLnBrk="1" hangingPunct="1">
              <a:lnSpc>
                <a:spcPct val="125000"/>
              </a:lnSpc>
              <a:spcBef>
                <a:spcPts val="600"/>
              </a:spcBef>
              <a:defRPr/>
            </a:pPr>
            <a:r>
              <a:rPr lang="en-US" altLang="zh-CN" sz="2000" b="1" dirty="0">
                <a:solidFill>
                  <a:srgbClr val="7030A0"/>
                </a:solidFill>
                <a:latin typeface="微软雅黑" panose="020B0503020204020204" pitchFamily="34" charset="-122"/>
                <a:ea typeface="微软雅黑" panose="020B0503020204020204" pitchFamily="34" charset="-122"/>
              </a:rPr>
              <a:t>2016</a:t>
            </a:r>
            <a:r>
              <a:rPr lang="zh-CN" altLang="en-US" sz="2000" b="1" dirty="0">
                <a:solidFill>
                  <a:srgbClr val="7030A0"/>
                </a:solidFill>
                <a:latin typeface="微软雅黑" panose="020B0503020204020204" pitchFamily="34" charset="-122"/>
                <a:ea typeface="微软雅黑" panose="020B0503020204020204" pitchFamily="34" charset="-122"/>
              </a:rPr>
              <a:t>年及以后入学的研究生</a:t>
            </a:r>
            <a:r>
              <a:rPr lang="zh-CN" altLang="en-US" sz="2000" b="1" dirty="0" smtClean="0">
                <a:solidFill>
                  <a:srgbClr val="7030A0"/>
                </a:solidFill>
                <a:latin typeface="微软雅黑" panose="020B0503020204020204" pitchFamily="34" charset="-122"/>
                <a:ea typeface="微软雅黑" panose="020B0503020204020204" pitchFamily="34" charset="-122"/>
              </a:rPr>
              <a:t>标准：</a:t>
            </a:r>
            <a:endParaRPr lang="en-US" altLang="zh-CN" sz="2000" b="1" dirty="0">
              <a:solidFill>
                <a:srgbClr val="7030A0"/>
              </a:solidFill>
              <a:latin typeface="微软雅黑" panose="020B0503020204020204" pitchFamily="34" charset="-122"/>
              <a:ea typeface="微软雅黑" panose="020B0503020204020204" pitchFamily="34" charset="-122"/>
            </a:endParaRPr>
          </a:p>
          <a:p>
            <a:pPr marL="446088" indent="625475" eaLnBrk="1" hangingPunct="1">
              <a:lnSpc>
                <a:spcPct val="125000"/>
              </a:lnSpc>
              <a:spcBef>
                <a:spcPts val="0"/>
              </a:spcBef>
              <a:defRPr/>
            </a:pPr>
            <a:r>
              <a:rPr lang="zh-CN" altLang="en-US" sz="2000" dirty="0">
                <a:solidFill>
                  <a:srgbClr val="006600"/>
                </a:solidFill>
                <a:latin typeface="微软雅黑" panose="020B0503020204020204" pitchFamily="34" charset="-122"/>
                <a:ea typeface="微软雅黑" panose="020B0503020204020204" pitchFamily="34" charset="-122"/>
              </a:rPr>
              <a:t>在学期间以第一作者的身份在</a:t>
            </a:r>
            <a:r>
              <a:rPr lang="zh-CN" altLang="en-US" sz="2000" dirty="0">
                <a:solidFill>
                  <a:srgbClr val="FF0000"/>
                </a:solidFill>
                <a:latin typeface="微软雅黑" panose="020B0503020204020204" pitchFamily="34" charset="-122"/>
                <a:ea typeface="微软雅黑" panose="020B0503020204020204" pitchFamily="34" charset="-122"/>
              </a:rPr>
              <a:t>核心期刊</a:t>
            </a:r>
            <a:r>
              <a:rPr lang="zh-CN" altLang="en-US" sz="2000" dirty="0">
                <a:solidFill>
                  <a:srgbClr val="006600"/>
                </a:solidFill>
                <a:latin typeface="微软雅黑" panose="020B0503020204020204" pitchFamily="34" charset="-122"/>
                <a:ea typeface="微软雅黑" panose="020B0503020204020204" pitchFamily="34" charset="-122"/>
              </a:rPr>
              <a:t>上发表</a:t>
            </a:r>
            <a:r>
              <a:rPr lang="zh-CN" altLang="en-US" sz="2000" dirty="0">
                <a:solidFill>
                  <a:srgbClr val="FF0000"/>
                </a:solidFill>
                <a:latin typeface="微软雅黑" panose="020B0503020204020204" pitchFamily="34" charset="-122"/>
                <a:ea typeface="微软雅黑" panose="020B0503020204020204" pitchFamily="34" charset="-122"/>
              </a:rPr>
              <a:t>一篇</a:t>
            </a:r>
            <a:r>
              <a:rPr lang="zh-CN" altLang="en-US" sz="2000" dirty="0">
                <a:solidFill>
                  <a:srgbClr val="006600"/>
                </a:solidFill>
                <a:latin typeface="微软雅黑" panose="020B0503020204020204" pitchFamily="34" charset="-122"/>
                <a:ea typeface="微软雅黑" panose="020B0503020204020204" pitchFamily="34" charset="-122"/>
              </a:rPr>
              <a:t>以上（含一篇）与学位论文相关的论文</a:t>
            </a:r>
            <a:endParaRPr lang="en-US" altLang="zh-CN" sz="2000" dirty="0">
              <a:solidFill>
                <a:srgbClr val="006600"/>
              </a:solidFill>
              <a:latin typeface="微软雅黑" panose="020B0503020204020204" pitchFamily="34" charset="-122"/>
              <a:ea typeface="微软雅黑" panose="020B0503020204020204" pitchFamily="34" charset="-122"/>
            </a:endParaRPr>
          </a:p>
          <a:p>
            <a:pPr marL="812800" indent="-812800" eaLnBrk="1" hangingPunct="1">
              <a:lnSpc>
                <a:spcPct val="120000"/>
              </a:lnSpc>
              <a:defRPr/>
            </a:pPr>
            <a:endParaRPr lang="en-US" altLang="zh-CN" sz="2400" b="1" dirty="0">
              <a:solidFill>
                <a:srgbClr val="006600"/>
              </a:solidFill>
              <a:latin typeface="Arial"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科研学术成果</a:t>
            </a:r>
          </a:p>
        </p:txBody>
      </p:sp>
      <p:sp>
        <p:nvSpPr>
          <p:cNvPr id="9219" name="Rectangle 3"/>
          <p:cNvSpPr txBox="1">
            <a:spLocks noChangeArrowheads="1"/>
          </p:cNvSpPr>
          <p:nvPr/>
        </p:nvSpPr>
        <p:spPr bwMode="auto">
          <a:xfrm>
            <a:off x="1143000" y="2214562"/>
            <a:ext cx="7215188" cy="4310781"/>
          </a:xfrm>
          <a:prstGeom prst="rect">
            <a:avLst/>
          </a:prstGeom>
          <a:noFill/>
          <a:ln w="9525">
            <a:noFill/>
            <a:miter lim="800000"/>
            <a:headEnd/>
            <a:tailEnd/>
          </a:ln>
        </p:spPr>
        <p:txBody>
          <a:bodyPr/>
          <a:lstStyle/>
          <a:p>
            <a:pPr marL="812800" indent="-812800" eaLnBrk="1" hangingPunct="1">
              <a:lnSpc>
                <a:spcPct val="120000"/>
              </a:lnSpc>
              <a:defRPr/>
            </a:pPr>
            <a:r>
              <a:rPr lang="zh-CN" altLang="en-US" sz="2400" b="1" u="sng" dirty="0">
                <a:solidFill>
                  <a:srgbClr val="FF0000"/>
                </a:solidFill>
                <a:latin typeface="Arial" charset="0"/>
                <a:ea typeface="微软雅黑" panose="020B0503020204020204" pitchFamily="34" charset="-122"/>
              </a:rPr>
              <a:t>博士研究生要求</a:t>
            </a:r>
          </a:p>
          <a:p>
            <a:pPr marL="446088" indent="536575" eaLnBrk="1" hangingPunct="1">
              <a:lnSpc>
                <a:spcPct val="120000"/>
              </a:lnSpc>
              <a:defRPr/>
            </a:pPr>
            <a:r>
              <a:rPr lang="zh-CN" altLang="en-US" sz="2000" dirty="0">
                <a:solidFill>
                  <a:srgbClr val="006600"/>
                </a:solidFill>
                <a:latin typeface="微软雅黑" panose="020B0503020204020204" pitchFamily="34" charset="-122"/>
                <a:ea typeface="微软雅黑" panose="020B0503020204020204" pitchFamily="34" charset="-122"/>
              </a:rPr>
              <a:t>在学期间必须在重要学术刊物上以第一作者的身份在国内外期刊上发表</a:t>
            </a:r>
            <a:r>
              <a:rPr lang="zh-CN" altLang="en-US" sz="2000" dirty="0">
                <a:solidFill>
                  <a:srgbClr val="FF0000"/>
                </a:solidFill>
                <a:latin typeface="微软雅黑" panose="020B0503020204020204" pitchFamily="34" charset="-122"/>
                <a:ea typeface="微软雅黑" panose="020B0503020204020204" pitchFamily="34" charset="-122"/>
              </a:rPr>
              <a:t>两篇</a:t>
            </a:r>
            <a:r>
              <a:rPr lang="zh-CN" altLang="en-US" sz="2000" dirty="0">
                <a:solidFill>
                  <a:srgbClr val="006600"/>
                </a:solidFill>
                <a:latin typeface="微软雅黑" panose="020B0503020204020204" pitchFamily="34" charset="-122"/>
                <a:ea typeface="微软雅黑" panose="020B0503020204020204" pitchFamily="34" charset="-122"/>
              </a:rPr>
              <a:t>及以上</a:t>
            </a:r>
            <a:r>
              <a:rPr lang="en-US" altLang="zh-CN" sz="2000" dirty="0">
                <a:solidFill>
                  <a:srgbClr val="0066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至少含一篇国外刊物英文</a:t>
            </a:r>
            <a:r>
              <a:rPr lang="en-US" altLang="zh-CN" sz="2000" dirty="0">
                <a:solidFill>
                  <a:srgbClr val="FF0000"/>
                </a:solidFill>
                <a:latin typeface="微软雅黑" panose="020B0503020204020204" pitchFamily="34" charset="-122"/>
                <a:ea typeface="微软雅黑" panose="020B0503020204020204" pitchFamily="34" charset="-122"/>
              </a:rPr>
              <a:t>SCI</a:t>
            </a:r>
            <a:r>
              <a:rPr lang="zh-CN" altLang="en-US" sz="2000" dirty="0">
                <a:solidFill>
                  <a:srgbClr val="FF0000"/>
                </a:solidFill>
                <a:latin typeface="微软雅黑" panose="020B0503020204020204" pitchFamily="34" charset="-122"/>
                <a:ea typeface="微软雅黑" panose="020B0503020204020204" pitchFamily="34" charset="-122"/>
              </a:rPr>
              <a:t>论文</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006600"/>
                </a:solidFill>
                <a:latin typeface="微软雅黑" panose="020B0503020204020204" pitchFamily="34" charset="-122"/>
                <a:ea typeface="微软雅黑" panose="020B0503020204020204" pitchFamily="34" charset="-122"/>
              </a:rPr>
              <a:t>与学位论文相关的</a:t>
            </a:r>
            <a:r>
              <a:rPr lang="en-US" altLang="zh-CN" sz="2000" dirty="0">
                <a:solidFill>
                  <a:srgbClr val="006600"/>
                </a:solidFill>
                <a:latin typeface="微软雅黑" panose="020B0503020204020204" pitchFamily="34" charset="-122"/>
                <a:ea typeface="微软雅黑" panose="020B0503020204020204" pitchFamily="34" charset="-122"/>
              </a:rPr>
              <a:t>SCI</a:t>
            </a:r>
            <a:r>
              <a:rPr lang="zh-CN" altLang="en-US" sz="2000" dirty="0">
                <a:solidFill>
                  <a:srgbClr val="006600"/>
                </a:solidFill>
                <a:latin typeface="微软雅黑" panose="020B0503020204020204" pitchFamily="34" charset="-122"/>
                <a:ea typeface="微软雅黑" panose="020B0503020204020204" pitchFamily="34" charset="-122"/>
              </a:rPr>
              <a:t>、</a:t>
            </a:r>
            <a:r>
              <a:rPr lang="en-US" altLang="zh-CN" sz="2000" dirty="0">
                <a:solidFill>
                  <a:srgbClr val="006600"/>
                </a:solidFill>
                <a:latin typeface="微软雅黑" panose="020B0503020204020204" pitchFamily="34" charset="-122"/>
                <a:ea typeface="微软雅黑" panose="020B0503020204020204" pitchFamily="34" charset="-122"/>
              </a:rPr>
              <a:t>EI</a:t>
            </a:r>
            <a:r>
              <a:rPr lang="zh-CN" altLang="en-US" sz="2000" dirty="0">
                <a:solidFill>
                  <a:srgbClr val="006600"/>
                </a:solidFill>
                <a:latin typeface="微软雅黑" panose="020B0503020204020204" pitchFamily="34" charset="-122"/>
                <a:ea typeface="微软雅黑" panose="020B0503020204020204" pitchFamily="34" charset="-122"/>
              </a:rPr>
              <a:t>收录或</a:t>
            </a:r>
            <a:r>
              <a:rPr lang="en-US" altLang="zh-CN" sz="2000" dirty="0">
                <a:solidFill>
                  <a:srgbClr val="006600"/>
                </a:solidFill>
                <a:latin typeface="微软雅黑" panose="020B0503020204020204" pitchFamily="34" charset="-122"/>
                <a:ea typeface="微软雅黑" panose="020B0503020204020204" pitchFamily="34" charset="-122"/>
              </a:rPr>
              <a:t>ISTP</a:t>
            </a:r>
            <a:r>
              <a:rPr lang="zh-CN" altLang="en-US" sz="2000" dirty="0">
                <a:solidFill>
                  <a:srgbClr val="006600"/>
                </a:solidFill>
                <a:latin typeface="微软雅黑" panose="020B0503020204020204" pitchFamily="34" charset="-122"/>
                <a:ea typeface="微软雅黑" panose="020B0503020204020204" pitchFamily="34" charset="-122"/>
              </a:rPr>
              <a:t>收录文章：</a:t>
            </a:r>
            <a:endParaRPr lang="en-US" altLang="zh-CN" sz="2000" dirty="0">
              <a:solidFill>
                <a:srgbClr val="006600"/>
              </a:solidFill>
              <a:latin typeface="微软雅黑" panose="020B0503020204020204" pitchFamily="34" charset="-122"/>
              <a:ea typeface="微软雅黑" panose="020B0503020204020204" pitchFamily="34" charset="-122"/>
            </a:endParaRPr>
          </a:p>
          <a:p>
            <a:pPr marL="446088" indent="536575" eaLnBrk="1" hangingPunct="1">
              <a:lnSpc>
                <a:spcPct val="120000"/>
              </a:lnSpc>
              <a:defRPr/>
            </a:pPr>
            <a:r>
              <a:rPr lang="en-US" altLang="zh-CN" sz="2000" b="1" dirty="0">
                <a:solidFill>
                  <a:srgbClr val="7030A0"/>
                </a:solidFill>
                <a:latin typeface="微软雅黑" panose="020B0503020204020204" pitchFamily="34" charset="-122"/>
                <a:ea typeface="微软雅黑" panose="020B0503020204020204" pitchFamily="34" charset="-122"/>
              </a:rPr>
              <a:t>2015</a:t>
            </a:r>
            <a:r>
              <a:rPr lang="zh-CN" altLang="en-US" sz="2000" b="1" dirty="0">
                <a:solidFill>
                  <a:srgbClr val="7030A0"/>
                </a:solidFill>
                <a:latin typeface="微软雅黑" panose="020B0503020204020204" pitchFamily="34" charset="-122"/>
                <a:ea typeface="微软雅黑" panose="020B0503020204020204" pitchFamily="34" charset="-122"/>
              </a:rPr>
              <a:t>年年底前入学的研究生标准</a:t>
            </a:r>
            <a:r>
              <a:rPr lang="zh-CN" altLang="en-US" sz="2000" b="1" dirty="0" smtClean="0">
                <a:solidFill>
                  <a:srgbClr val="7030A0"/>
                </a:solidFill>
                <a:latin typeface="微软雅黑" panose="020B0503020204020204" pitchFamily="34" charset="-122"/>
                <a:ea typeface="微软雅黑" panose="020B0503020204020204" pitchFamily="34" charset="-122"/>
              </a:rPr>
              <a:t>：</a:t>
            </a:r>
            <a:endParaRPr lang="en-US" altLang="zh-CN" sz="2000" b="1" dirty="0" smtClean="0">
              <a:solidFill>
                <a:srgbClr val="006600"/>
              </a:solidFill>
              <a:latin typeface="微软雅黑" panose="020B0503020204020204" pitchFamily="34" charset="-122"/>
              <a:ea typeface="微软雅黑" panose="020B0503020204020204" pitchFamily="34" charset="-122"/>
            </a:endParaRPr>
          </a:p>
          <a:p>
            <a:pPr marL="446088" indent="536575" eaLnBrk="1" hangingPunct="1">
              <a:lnSpc>
                <a:spcPct val="120000"/>
              </a:lnSpc>
              <a:defRPr/>
            </a:pPr>
            <a:r>
              <a:rPr lang="zh-CN" altLang="en-US" sz="2000" dirty="0" smtClean="0">
                <a:solidFill>
                  <a:srgbClr val="006600"/>
                </a:solidFill>
                <a:latin typeface="微软雅黑" panose="020B0503020204020204" pitchFamily="34" charset="-122"/>
                <a:ea typeface="微软雅黑" panose="020B0503020204020204" pitchFamily="34" charset="-122"/>
              </a:rPr>
              <a:t>公开</a:t>
            </a:r>
            <a:r>
              <a:rPr lang="zh-CN" altLang="en-US" sz="2000" dirty="0">
                <a:solidFill>
                  <a:srgbClr val="006600"/>
                </a:solidFill>
                <a:latin typeface="微软雅黑" panose="020B0503020204020204" pitchFamily="34" charset="-122"/>
                <a:ea typeface="微软雅黑" panose="020B0503020204020204" pitchFamily="34" charset="-122"/>
              </a:rPr>
              <a:t>招考博士研究生累计影响因子总和</a:t>
            </a:r>
            <a:r>
              <a:rPr lang="en-US" altLang="zh-CN" sz="2000" dirty="0">
                <a:solidFill>
                  <a:srgbClr val="006600"/>
                </a:solidFill>
                <a:latin typeface="微软雅黑" panose="020B0503020204020204" pitchFamily="34" charset="-122"/>
                <a:ea typeface="微软雅黑" panose="020B0503020204020204" pitchFamily="34" charset="-122"/>
              </a:rPr>
              <a:t>(SCI IF)</a:t>
            </a: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1.0</a:t>
            </a:r>
            <a:r>
              <a:rPr lang="zh-CN" altLang="en-US" sz="2000" dirty="0" smtClean="0">
                <a:solidFill>
                  <a:srgbClr val="006600"/>
                </a:solidFill>
                <a:latin typeface="微软雅黑" panose="020B0503020204020204" pitchFamily="34" charset="-122"/>
                <a:ea typeface="微软雅黑" panose="020B0503020204020204" pitchFamily="34" charset="-122"/>
              </a:rPr>
              <a:t>，</a:t>
            </a:r>
            <a:endParaRPr lang="en-US" altLang="zh-CN" sz="2000" dirty="0">
              <a:solidFill>
                <a:srgbClr val="006600"/>
              </a:solidFill>
              <a:latin typeface="微软雅黑" panose="020B0503020204020204" pitchFamily="34" charset="-122"/>
              <a:ea typeface="微软雅黑" panose="020B0503020204020204" pitchFamily="34" charset="-122"/>
            </a:endParaRPr>
          </a:p>
          <a:p>
            <a:pPr marL="446088" indent="536575" eaLnBrk="1" hangingPunct="1">
              <a:lnSpc>
                <a:spcPct val="120000"/>
              </a:lnSpc>
              <a:defRPr/>
            </a:pPr>
            <a:r>
              <a:rPr lang="zh-CN" altLang="en-US" sz="2000" dirty="0">
                <a:solidFill>
                  <a:srgbClr val="006600"/>
                </a:solidFill>
                <a:latin typeface="微软雅黑" panose="020B0503020204020204" pitchFamily="34" charset="-122"/>
                <a:ea typeface="微软雅黑" panose="020B0503020204020204" pitchFamily="34" charset="-122"/>
              </a:rPr>
              <a:t>硕博连读研究生的累计影响因子总和</a:t>
            </a:r>
            <a:r>
              <a:rPr lang="en-US" altLang="zh-CN" sz="2000" dirty="0">
                <a:solidFill>
                  <a:srgbClr val="006600"/>
                </a:solidFill>
                <a:latin typeface="微软雅黑" panose="020B0503020204020204" pitchFamily="34" charset="-122"/>
                <a:ea typeface="微软雅黑" panose="020B0503020204020204" pitchFamily="34" charset="-122"/>
              </a:rPr>
              <a:t>(SCI IF)</a:t>
            </a: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1.4</a:t>
            </a:r>
            <a:r>
              <a:rPr lang="zh-CN" altLang="en-US" sz="2000" dirty="0">
                <a:solidFill>
                  <a:srgbClr val="006600"/>
                </a:solidFill>
                <a:latin typeface="微软雅黑" panose="020B0503020204020204" pitchFamily="34" charset="-122"/>
                <a:ea typeface="微软雅黑" panose="020B0503020204020204" pitchFamily="34" charset="-122"/>
              </a:rPr>
              <a:t>；</a:t>
            </a:r>
            <a:endParaRPr lang="en-US" altLang="zh-CN" sz="2000" dirty="0">
              <a:solidFill>
                <a:srgbClr val="006600"/>
              </a:solidFill>
              <a:latin typeface="微软雅黑" panose="020B0503020204020204" pitchFamily="34" charset="-122"/>
              <a:ea typeface="微软雅黑" panose="020B0503020204020204" pitchFamily="34" charset="-122"/>
            </a:endParaRPr>
          </a:p>
          <a:p>
            <a:pPr marL="446088" indent="536575" eaLnBrk="1" hangingPunct="1">
              <a:lnSpc>
                <a:spcPct val="120000"/>
              </a:lnSpc>
              <a:defRPr/>
            </a:pPr>
            <a:r>
              <a:rPr lang="en-US" altLang="zh-CN" b="1" dirty="0">
                <a:solidFill>
                  <a:srgbClr val="7030A0"/>
                </a:solidFill>
                <a:latin typeface="微软雅黑" panose="020B0503020204020204" pitchFamily="34" charset="-122"/>
                <a:ea typeface="微软雅黑" panose="020B0503020204020204" pitchFamily="34" charset="-122"/>
              </a:rPr>
              <a:t>2016</a:t>
            </a:r>
            <a:r>
              <a:rPr lang="zh-CN" altLang="en-US" b="1" dirty="0">
                <a:solidFill>
                  <a:srgbClr val="7030A0"/>
                </a:solidFill>
                <a:latin typeface="微软雅黑" panose="020B0503020204020204" pitchFamily="34" charset="-122"/>
                <a:ea typeface="微软雅黑" panose="020B0503020204020204" pitchFamily="34" charset="-122"/>
              </a:rPr>
              <a:t>年及以后入学的研究生标准</a:t>
            </a:r>
            <a:r>
              <a:rPr lang="zh-CN" altLang="en-US" b="1" dirty="0" smtClean="0">
                <a:solidFill>
                  <a:srgbClr val="7030A0"/>
                </a:solidFill>
                <a:latin typeface="微软雅黑" panose="020B0503020204020204" pitchFamily="34" charset="-122"/>
                <a:ea typeface="微软雅黑" panose="020B0503020204020204" pitchFamily="34" charset="-122"/>
              </a:rPr>
              <a:t>：</a:t>
            </a:r>
            <a:endParaRPr lang="en-US" altLang="zh-CN" b="1" dirty="0" smtClean="0">
              <a:solidFill>
                <a:srgbClr val="7030A0"/>
              </a:solidFill>
              <a:latin typeface="微软雅黑" panose="020B0503020204020204" pitchFamily="34" charset="-122"/>
              <a:ea typeface="微软雅黑" panose="020B0503020204020204" pitchFamily="34" charset="-122"/>
            </a:endParaRPr>
          </a:p>
          <a:p>
            <a:pPr marL="446088" indent="536575" eaLnBrk="1" hangingPunct="1">
              <a:lnSpc>
                <a:spcPct val="120000"/>
              </a:lnSpc>
              <a:defRPr/>
            </a:pPr>
            <a:r>
              <a:rPr lang="zh-CN" altLang="en-US" dirty="0" smtClean="0">
                <a:solidFill>
                  <a:srgbClr val="006600"/>
                </a:solidFill>
                <a:latin typeface="微软雅黑" panose="020B0503020204020204" pitchFamily="34" charset="-122"/>
                <a:ea typeface="微软雅黑" panose="020B0503020204020204" pitchFamily="34" charset="-122"/>
              </a:rPr>
              <a:t>公开</a:t>
            </a:r>
            <a:r>
              <a:rPr lang="zh-CN" altLang="en-US" dirty="0">
                <a:solidFill>
                  <a:srgbClr val="006600"/>
                </a:solidFill>
                <a:latin typeface="微软雅黑" panose="020B0503020204020204" pitchFamily="34" charset="-122"/>
                <a:ea typeface="微软雅黑" panose="020B0503020204020204" pitchFamily="34" charset="-122"/>
              </a:rPr>
              <a:t>招考博士研究生累计影响因子总和</a:t>
            </a:r>
            <a:r>
              <a:rPr lang="en-US" altLang="zh-CN" dirty="0">
                <a:solidFill>
                  <a:srgbClr val="006600"/>
                </a:solidFill>
                <a:latin typeface="微软雅黑" panose="020B0503020204020204" pitchFamily="34" charset="-122"/>
                <a:ea typeface="微软雅黑" panose="020B0503020204020204" pitchFamily="34" charset="-122"/>
              </a:rPr>
              <a:t>(SCI IF)</a:t>
            </a:r>
            <a:r>
              <a:rPr lang="zh-CN" altLang="en-US" dirty="0" smtClean="0">
                <a:solidFill>
                  <a:srgbClr val="FF0000"/>
                </a:solidFill>
                <a:latin typeface="微软雅黑" panose="020B0503020204020204" pitchFamily="34" charset="-122"/>
                <a:ea typeface="微软雅黑" panose="020B0503020204020204" pitchFamily="34" charset="-122"/>
              </a:rPr>
              <a:t>≥</a:t>
            </a:r>
            <a:r>
              <a:rPr lang="en-US" altLang="zh-CN" dirty="0" smtClean="0">
                <a:solidFill>
                  <a:srgbClr val="FF0000"/>
                </a:solidFill>
                <a:latin typeface="微软雅黑" panose="020B0503020204020204" pitchFamily="34" charset="-122"/>
                <a:ea typeface="微软雅黑" panose="020B0503020204020204" pitchFamily="34" charset="-122"/>
              </a:rPr>
              <a:t>2.0</a:t>
            </a:r>
            <a:r>
              <a:rPr lang="zh-CN" altLang="en-US" dirty="0" smtClean="0">
                <a:solidFill>
                  <a:srgbClr val="006600"/>
                </a:solidFill>
                <a:latin typeface="微软雅黑" panose="020B0503020204020204" pitchFamily="34" charset="-122"/>
                <a:ea typeface="微软雅黑" panose="020B0503020204020204" pitchFamily="34" charset="-122"/>
              </a:rPr>
              <a:t>，</a:t>
            </a:r>
            <a:endParaRPr lang="en-US" altLang="zh-CN" dirty="0">
              <a:solidFill>
                <a:srgbClr val="006600"/>
              </a:solidFill>
              <a:latin typeface="微软雅黑" panose="020B0503020204020204" pitchFamily="34" charset="-122"/>
              <a:ea typeface="微软雅黑" panose="020B0503020204020204" pitchFamily="34" charset="-122"/>
            </a:endParaRPr>
          </a:p>
          <a:p>
            <a:pPr marL="446088" indent="536575" eaLnBrk="1" hangingPunct="1">
              <a:lnSpc>
                <a:spcPct val="120000"/>
              </a:lnSpc>
              <a:defRPr/>
            </a:pPr>
            <a:r>
              <a:rPr lang="zh-CN" altLang="en-US" dirty="0">
                <a:solidFill>
                  <a:srgbClr val="006600"/>
                </a:solidFill>
                <a:latin typeface="微软雅黑" panose="020B0503020204020204" pitchFamily="34" charset="-122"/>
                <a:ea typeface="微软雅黑" panose="020B0503020204020204" pitchFamily="34" charset="-122"/>
              </a:rPr>
              <a:t>硕博连读研究生的累计影响因子总和</a:t>
            </a:r>
            <a:r>
              <a:rPr lang="en-US" altLang="zh-CN" dirty="0">
                <a:solidFill>
                  <a:srgbClr val="006600"/>
                </a:solidFill>
                <a:latin typeface="微软雅黑" panose="020B0503020204020204" pitchFamily="34" charset="-122"/>
                <a:ea typeface="微软雅黑" panose="020B0503020204020204" pitchFamily="34" charset="-122"/>
              </a:rPr>
              <a:t>(SCI IF)</a:t>
            </a:r>
            <a:r>
              <a:rPr lang="zh-CN" altLang="en-US" dirty="0" smtClean="0">
                <a:solidFill>
                  <a:srgbClr val="FF0000"/>
                </a:solidFill>
                <a:latin typeface="微软雅黑" panose="020B0503020204020204" pitchFamily="34" charset="-122"/>
                <a:ea typeface="微软雅黑" panose="020B0503020204020204" pitchFamily="34" charset="-122"/>
              </a:rPr>
              <a:t>≥</a:t>
            </a:r>
            <a:r>
              <a:rPr lang="en-US" altLang="zh-CN" dirty="0" smtClean="0">
                <a:solidFill>
                  <a:srgbClr val="FF0000"/>
                </a:solidFill>
                <a:latin typeface="微软雅黑" panose="020B0503020204020204" pitchFamily="34" charset="-122"/>
                <a:ea typeface="微软雅黑" panose="020B0503020204020204" pitchFamily="34" charset="-122"/>
              </a:rPr>
              <a:t>3.0</a:t>
            </a:r>
            <a:endParaRPr lang="en-US" altLang="zh-CN" dirty="0">
              <a:solidFill>
                <a:srgbClr val="7030A0"/>
              </a:solidFill>
              <a:latin typeface="微软雅黑" panose="020B0503020204020204" pitchFamily="34" charset="-122"/>
              <a:ea typeface="微软雅黑" panose="020B0503020204020204" pitchFamily="34" charset="-122"/>
            </a:endParaRPr>
          </a:p>
          <a:p>
            <a:pPr marL="446088" indent="536575" eaLnBrk="1" hangingPunct="1">
              <a:spcBef>
                <a:spcPts val="600"/>
              </a:spcBef>
              <a:defRPr/>
            </a:pPr>
            <a:r>
              <a:rPr lang="zh-CN" altLang="en-US" sz="1400" dirty="0" smtClean="0">
                <a:solidFill>
                  <a:srgbClr val="CC9900"/>
                </a:solidFill>
                <a:latin typeface="微软雅黑" panose="020B0503020204020204" pitchFamily="34" charset="-122"/>
                <a:ea typeface="微软雅黑" panose="020B0503020204020204" pitchFamily="34" charset="-122"/>
              </a:rPr>
              <a:t>取得</a:t>
            </a:r>
            <a:r>
              <a:rPr lang="zh-CN" altLang="en-US" sz="1400" dirty="0">
                <a:solidFill>
                  <a:srgbClr val="CC9900"/>
                </a:solidFill>
                <a:latin typeface="微软雅黑" panose="020B0503020204020204" pitchFamily="34" charset="-122"/>
                <a:ea typeface="微软雅黑" panose="020B0503020204020204" pitchFamily="34" charset="-122"/>
              </a:rPr>
              <a:t>经过鉴定的科研成果，或取得专利权</a:t>
            </a:r>
            <a:r>
              <a:rPr lang="en-US" altLang="zh-CN" sz="1400" dirty="0">
                <a:solidFill>
                  <a:srgbClr val="CC9900"/>
                </a:solidFill>
                <a:latin typeface="微软雅黑" panose="020B0503020204020204" pitchFamily="34" charset="-122"/>
                <a:ea typeface="微软雅黑" panose="020B0503020204020204" pitchFamily="34" charset="-122"/>
              </a:rPr>
              <a:t>(</a:t>
            </a:r>
            <a:r>
              <a:rPr lang="zh-CN" altLang="en-US" sz="1400" dirty="0">
                <a:solidFill>
                  <a:srgbClr val="CC9900"/>
                </a:solidFill>
                <a:latin typeface="微软雅黑" panose="020B0503020204020204" pitchFamily="34" charset="-122"/>
                <a:ea typeface="微软雅黑" panose="020B0503020204020204" pitchFamily="34" charset="-122"/>
              </a:rPr>
              <a:t>一项授权发明专利、省部级二等以上排名前五的科研成果奖励</a:t>
            </a:r>
            <a:r>
              <a:rPr lang="en-US" altLang="zh-CN" sz="1400" dirty="0">
                <a:solidFill>
                  <a:srgbClr val="CC9900"/>
                </a:solidFill>
                <a:latin typeface="微软雅黑" panose="020B0503020204020204" pitchFamily="34" charset="-122"/>
                <a:ea typeface="微软雅黑" panose="020B0503020204020204" pitchFamily="34" charset="-122"/>
              </a:rPr>
              <a:t>)</a:t>
            </a:r>
            <a:r>
              <a:rPr lang="zh-CN" altLang="en-US" sz="1400" dirty="0">
                <a:solidFill>
                  <a:srgbClr val="CC9900"/>
                </a:solidFill>
                <a:latin typeface="微软雅黑" panose="020B0503020204020204" pitchFamily="34" charset="-122"/>
                <a:ea typeface="微软雅黑" panose="020B0503020204020204" pitchFamily="34" charset="-122"/>
              </a:rPr>
              <a:t>，相当于一篇</a:t>
            </a:r>
            <a:r>
              <a:rPr lang="en-US" altLang="zh-CN" sz="1400" dirty="0">
                <a:solidFill>
                  <a:srgbClr val="CC9900"/>
                </a:solidFill>
                <a:latin typeface="微软雅黑" panose="020B0503020204020204" pitchFamily="34" charset="-122"/>
                <a:ea typeface="微软雅黑" panose="020B0503020204020204" pitchFamily="34" charset="-122"/>
              </a:rPr>
              <a:t>SCI</a:t>
            </a:r>
            <a:r>
              <a:rPr lang="zh-CN" altLang="en-US" sz="1400" dirty="0">
                <a:solidFill>
                  <a:srgbClr val="CC9900"/>
                </a:solidFill>
                <a:latin typeface="微软雅黑" panose="020B0503020204020204" pitchFamily="34" charset="-122"/>
                <a:ea typeface="微软雅黑" panose="020B0503020204020204" pitchFamily="34" charset="-122"/>
              </a:rPr>
              <a:t>或</a:t>
            </a:r>
            <a:r>
              <a:rPr lang="en-US" altLang="zh-CN" sz="1400" dirty="0">
                <a:solidFill>
                  <a:srgbClr val="CC9900"/>
                </a:solidFill>
                <a:latin typeface="微软雅黑" panose="020B0503020204020204" pitchFamily="34" charset="-122"/>
                <a:ea typeface="微软雅黑" panose="020B0503020204020204" pitchFamily="34" charset="-122"/>
              </a:rPr>
              <a:t>EI</a:t>
            </a:r>
            <a:r>
              <a:rPr lang="zh-CN" altLang="en-US" sz="1400" dirty="0">
                <a:solidFill>
                  <a:srgbClr val="CC9900"/>
                </a:solidFill>
                <a:latin typeface="微软雅黑" panose="020B0503020204020204" pitchFamily="34" charset="-122"/>
                <a:ea typeface="微软雅黑" panose="020B0503020204020204" pitchFamily="34" charset="-122"/>
              </a:rPr>
              <a:t>收录文章。</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学术道德规范</a:t>
            </a:r>
          </a:p>
        </p:txBody>
      </p:sp>
      <p:sp>
        <p:nvSpPr>
          <p:cNvPr id="9219" name="Rectangle 3"/>
          <p:cNvSpPr txBox="1">
            <a:spLocks noChangeArrowheads="1"/>
          </p:cNvSpPr>
          <p:nvPr/>
        </p:nvSpPr>
        <p:spPr bwMode="auto">
          <a:xfrm>
            <a:off x="1143000" y="2214563"/>
            <a:ext cx="7461448" cy="4022725"/>
          </a:xfrm>
          <a:prstGeom prst="rect">
            <a:avLst/>
          </a:prstGeom>
          <a:noFill/>
          <a:ln w="9525">
            <a:noFill/>
            <a:miter lim="800000"/>
            <a:headEnd/>
            <a:tailEnd/>
          </a:ln>
        </p:spPr>
        <p:txBody>
          <a:bodyPr/>
          <a:lstStyle/>
          <a:p>
            <a:pPr indent="625475" eaLnBrk="1" hangingPunct="1">
              <a:defRPr/>
            </a:pPr>
            <a:r>
              <a:rPr lang="zh-CN" altLang="en-US" sz="2000" b="1" dirty="0">
                <a:solidFill>
                  <a:srgbClr val="FF0000"/>
                </a:solidFill>
                <a:latin typeface="微软雅黑 Light" panose="020B0502040204020203" pitchFamily="34" charset="-122"/>
                <a:ea typeface="微软雅黑 Light" panose="020B0502040204020203" pitchFamily="34" charset="-122"/>
              </a:rPr>
              <a:t>严格执行</a:t>
            </a:r>
            <a:r>
              <a:rPr lang="en-US" altLang="zh-CN" sz="2000" b="1" dirty="0">
                <a:solidFill>
                  <a:srgbClr val="FF0000"/>
                </a:solidFill>
                <a:latin typeface="微软雅黑 Light" panose="020B0502040204020203" pitchFamily="34" charset="-122"/>
                <a:ea typeface="微软雅黑 Light" panose="020B0502040204020203" pitchFamily="34" charset="-122"/>
              </a:rPr>
              <a:t>《</a:t>
            </a:r>
            <a:r>
              <a:rPr lang="zh-CN" altLang="en-US" sz="2000" b="1" dirty="0">
                <a:solidFill>
                  <a:srgbClr val="FF0000"/>
                </a:solidFill>
                <a:latin typeface="微软雅黑 Light" panose="020B0502040204020203" pitchFamily="34" charset="-122"/>
                <a:ea typeface="微软雅黑 Light" panose="020B0502040204020203" pitchFamily="34" charset="-122"/>
              </a:rPr>
              <a:t>中国科学院上海硅酸盐研究所研究生学术道德规范管理办法</a:t>
            </a:r>
            <a:r>
              <a:rPr lang="en-US" altLang="zh-CN" sz="2000" b="1" dirty="0">
                <a:solidFill>
                  <a:srgbClr val="FF0000"/>
                </a:solidFill>
                <a:latin typeface="微软雅黑 Light" panose="020B0502040204020203" pitchFamily="34" charset="-122"/>
                <a:ea typeface="微软雅黑 Light" panose="020B0502040204020203" pitchFamily="34" charset="-122"/>
              </a:rPr>
              <a:t>》</a:t>
            </a:r>
            <a:endParaRPr lang="en-US" altLang="zh-CN" sz="2000" b="1" dirty="0">
              <a:latin typeface="微软雅黑 Light" panose="020B0502040204020203" pitchFamily="34" charset="-122"/>
              <a:ea typeface="微软雅黑 Light" panose="020B0502040204020203" pitchFamily="34" charset="-122"/>
            </a:endParaRPr>
          </a:p>
          <a:p>
            <a:pPr eaLnBrk="1" hangingPunct="1">
              <a:lnSpc>
                <a:spcPct val="150000"/>
              </a:lnSpc>
              <a:spcBef>
                <a:spcPts val="600"/>
              </a:spcBef>
              <a:spcAft>
                <a:spcPts val="600"/>
              </a:spcAft>
              <a:defRPr/>
            </a:pPr>
            <a:r>
              <a:rPr lang="zh-CN" altLang="en-US" sz="2000" b="1" dirty="0">
                <a:solidFill>
                  <a:srgbClr val="0000FF"/>
                </a:solidFill>
                <a:latin typeface="微软雅黑" panose="020B0503020204020204" pitchFamily="34" charset="-122"/>
                <a:ea typeface="微软雅黑" panose="020B0503020204020204" pitchFamily="34" charset="-122"/>
              </a:rPr>
              <a:t>下列行为被认为是违反学术道德的行为</a:t>
            </a:r>
          </a:p>
          <a:p>
            <a:pPr indent="536575" eaLnBrk="1" hangingPunct="1">
              <a:lnSpc>
                <a:spcPct val="125000"/>
              </a:lnSpc>
              <a:defRPr/>
            </a:pPr>
            <a:r>
              <a:rPr lang="en-US" altLang="zh-CN" sz="2000" b="1" dirty="0">
                <a:latin typeface="微软雅黑 Light" panose="020B0502040204020203" pitchFamily="34" charset="-122"/>
                <a:ea typeface="微软雅黑 Light" panose="020B0502040204020203" pitchFamily="34" charset="-122"/>
              </a:rPr>
              <a:t>1.</a:t>
            </a:r>
            <a:r>
              <a:rPr lang="zh-CN" altLang="en-US" sz="2000" b="1" dirty="0">
                <a:latin typeface="微软雅黑 Light" panose="020B0502040204020203" pitchFamily="34" charset="-122"/>
                <a:ea typeface="微软雅黑 Light" panose="020B0502040204020203" pitchFamily="34" charset="-122"/>
              </a:rPr>
              <a:t>侵占、抄袭、剽窃及不正当引用他人学术成果，或者剽窃他人的学术观点、学术思想。</a:t>
            </a:r>
          </a:p>
          <a:p>
            <a:pPr indent="536575" eaLnBrk="1" hangingPunct="1">
              <a:lnSpc>
                <a:spcPct val="150000"/>
              </a:lnSpc>
              <a:defRPr/>
            </a:pPr>
            <a:r>
              <a:rPr lang="en-US" altLang="zh-CN" sz="2000" b="1" dirty="0">
                <a:latin typeface="微软雅黑 Light" panose="020B0502040204020203" pitchFamily="34" charset="-122"/>
                <a:ea typeface="微软雅黑 Light" panose="020B0502040204020203" pitchFamily="34" charset="-122"/>
              </a:rPr>
              <a:t>2.</a:t>
            </a:r>
            <a:r>
              <a:rPr lang="zh-CN" altLang="en-US" sz="2000" b="1" dirty="0">
                <a:latin typeface="微软雅黑 Light" panose="020B0502040204020203" pitchFamily="34" charset="-122"/>
                <a:ea typeface="微软雅黑 Light" panose="020B0502040204020203" pitchFamily="34" charset="-122"/>
              </a:rPr>
              <a:t>请他人代写论文或代他人撰写论文。</a:t>
            </a:r>
          </a:p>
          <a:p>
            <a:pPr indent="536575" eaLnBrk="1" hangingPunct="1">
              <a:lnSpc>
                <a:spcPct val="150000"/>
              </a:lnSpc>
              <a:defRPr/>
            </a:pPr>
            <a:r>
              <a:rPr lang="en-US" altLang="zh-CN" sz="2000" b="1" dirty="0">
                <a:latin typeface="微软雅黑 Light" panose="020B0502040204020203" pitchFamily="34" charset="-122"/>
                <a:ea typeface="微软雅黑 Light" panose="020B0502040204020203" pitchFamily="34" charset="-122"/>
              </a:rPr>
              <a:t>3.</a:t>
            </a:r>
            <a:r>
              <a:rPr lang="zh-CN" altLang="en-US" sz="2000" b="1" dirty="0">
                <a:latin typeface="微软雅黑 Light" panose="020B0502040204020203" pitchFamily="34" charset="-122"/>
                <a:ea typeface="微软雅黑 Light" panose="020B0502040204020203" pitchFamily="34" charset="-122"/>
              </a:rPr>
              <a:t>捏造、篡改实验数据、研究成果或引用的资料。</a:t>
            </a:r>
          </a:p>
          <a:p>
            <a:pPr indent="536575" eaLnBrk="1" hangingPunct="1">
              <a:lnSpc>
                <a:spcPct val="150000"/>
              </a:lnSpc>
              <a:defRPr/>
            </a:pPr>
            <a:r>
              <a:rPr lang="en-US" altLang="zh-CN" sz="2000" b="1" dirty="0">
                <a:latin typeface="微软雅黑 Light" panose="020B0502040204020203" pitchFamily="34" charset="-122"/>
                <a:ea typeface="微软雅黑 Light" panose="020B0502040204020203" pitchFamily="34" charset="-122"/>
              </a:rPr>
              <a:t>4.</a:t>
            </a:r>
            <a:r>
              <a:rPr lang="zh-CN" altLang="en-US" sz="2000" b="1" dirty="0">
                <a:latin typeface="微软雅黑 Light" panose="020B0502040204020203" pitchFamily="34" charset="-122"/>
                <a:ea typeface="微软雅黑 Light" panose="020B0502040204020203" pitchFamily="34" charset="-122"/>
              </a:rPr>
              <a:t>在未参与工作的研究成果中署名或未经同意擅自署他人名。</a:t>
            </a:r>
            <a:endParaRPr lang="en-US" altLang="zh-CN" sz="2000" b="1" dirty="0">
              <a:latin typeface="微软雅黑 Light" panose="020B0502040204020203" pitchFamily="34" charset="-122"/>
              <a:ea typeface="微软雅黑 Light" panose="020B0502040204020203" pitchFamily="34" charset="-122"/>
            </a:endParaRPr>
          </a:p>
          <a:p>
            <a:pPr indent="536575" eaLnBrk="1" hangingPunct="1">
              <a:lnSpc>
                <a:spcPct val="150000"/>
              </a:lnSpc>
              <a:defRPr/>
            </a:pPr>
            <a:r>
              <a:rPr lang="en-US" altLang="zh-CN" sz="2000" b="1" dirty="0">
                <a:latin typeface="微软雅黑 Light" panose="020B0502040204020203" pitchFamily="34" charset="-122"/>
                <a:ea typeface="微软雅黑 Light" panose="020B0502040204020203" pitchFamily="34" charset="-122"/>
              </a:rPr>
              <a:t>5.</a:t>
            </a:r>
            <a:r>
              <a:rPr lang="zh-CN" altLang="en-US" sz="2000" b="1" dirty="0">
                <a:latin typeface="微软雅黑 Light" panose="020B0502040204020203" pitchFamily="34" charset="-122"/>
                <a:ea typeface="微软雅黑 Light" panose="020B0502040204020203" pitchFamily="34" charset="-122"/>
              </a:rPr>
              <a:t>一稿多投或交叉、重复发表。</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学术道德规范</a:t>
            </a:r>
          </a:p>
        </p:txBody>
      </p:sp>
      <p:sp>
        <p:nvSpPr>
          <p:cNvPr id="56323" name="Rectangle 3"/>
          <p:cNvSpPr txBox="1">
            <a:spLocks noChangeArrowheads="1"/>
          </p:cNvSpPr>
          <p:nvPr/>
        </p:nvSpPr>
        <p:spPr bwMode="auto">
          <a:xfrm>
            <a:off x="1143000" y="2214563"/>
            <a:ext cx="76771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6575">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6.</a:t>
            </a:r>
            <a:r>
              <a:rPr lang="zh-CN" altLang="en-US" sz="2000" b="1" dirty="0">
                <a:latin typeface="微软雅黑 Light" panose="020B0502040204020203" pitchFamily="34" charset="-122"/>
                <a:ea typeface="微软雅黑 Light" panose="020B0502040204020203" pitchFamily="34" charset="-122"/>
              </a:rPr>
              <a:t>未履行投稿审批手续擅自投稿。</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7.</a:t>
            </a:r>
            <a:r>
              <a:rPr lang="zh-CN" altLang="en-US" sz="2000" b="1" dirty="0">
                <a:latin typeface="微软雅黑 Light" panose="020B0502040204020203" pitchFamily="34" charset="-122"/>
                <a:ea typeface="微软雅黑 Light" panose="020B0502040204020203" pitchFamily="34" charset="-122"/>
              </a:rPr>
              <a:t>虚开或篡改发表文章接收函。</a:t>
            </a:r>
          </a:p>
          <a:p>
            <a:pPr eaLnBrk="1" hangingPunct="1">
              <a:lnSpc>
                <a:spcPct val="114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8.</a:t>
            </a:r>
            <a:r>
              <a:rPr lang="zh-CN" altLang="en-US" sz="2000" b="1" dirty="0">
                <a:latin typeface="微软雅黑 Light" panose="020B0502040204020203" pitchFamily="34" charset="-122"/>
                <a:ea typeface="微软雅黑 Light" panose="020B0502040204020203" pitchFamily="34" charset="-122"/>
              </a:rPr>
              <a:t>在填写有关个人学术情况报表时或在具有公示效力的正式文书、正式表格上，不如实填写学术经历、学术成果，涂改或伪造导师、专家或负责人的推荐信、评定（或审批）意见和其他与之相关的证明材料。</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9.</a:t>
            </a:r>
            <a:r>
              <a:rPr lang="zh-CN" altLang="en-US" sz="2000" b="1" dirty="0">
                <a:latin typeface="微软雅黑 Light" panose="020B0502040204020203" pitchFamily="34" charset="-122"/>
                <a:ea typeface="微软雅黑 Light" panose="020B0502040204020203" pitchFamily="34" charset="-122"/>
              </a:rPr>
              <a:t>在各类考试中，以任何形式作弊。</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10.</a:t>
            </a:r>
            <a:r>
              <a:rPr lang="zh-CN" altLang="en-US" sz="2000" b="1" dirty="0">
                <a:latin typeface="微软雅黑 Light" panose="020B0502040204020203" pitchFamily="34" charset="-122"/>
                <a:ea typeface="微软雅黑 Light" panose="020B0502040204020203" pitchFamily="34" charset="-122"/>
              </a:rPr>
              <a:t>在承担助教、助研、助管等工作中以职谋私。</a:t>
            </a:r>
          </a:p>
          <a:p>
            <a:pPr eaLnBrk="1" hangingPunct="1">
              <a:lnSpc>
                <a:spcPct val="125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11.</a:t>
            </a:r>
            <a:r>
              <a:rPr lang="zh-CN" altLang="en-US" sz="2000" b="1" dirty="0">
                <a:latin typeface="微软雅黑 Light" panose="020B0502040204020203" pitchFamily="34" charset="-122"/>
                <a:ea typeface="微软雅黑 Light" panose="020B0502040204020203" pitchFamily="34" charset="-122"/>
              </a:rPr>
              <a:t>以不正当手段影响研究成果鉴定、奖学金评定、论文评阅、答辩等。</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学术道德规范</a:t>
            </a:r>
          </a:p>
        </p:txBody>
      </p:sp>
      <p:sp>
        <p:nvSpPr>
          <p:cNvPr id="57347" name="Rectangle 3"/>
          <p:cNvSpPr txBox="1">
            <a:spLocks noChangeArrowheads="1"/>
          </p:cNvSpPr>
          <p:nvPr/>
        </p:nvSpPr>
        <p:spPr bwMode="auto">
          <a:xfrm>
            <a:off x="1143000" y="2214563"/>
            <a:ext cx="76771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6575">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12.</a:t>
            </a:r>
            <a:r>
              <a:rPr lang="zh-CN" altLang="en-US" sz="2000" b="1" dirty="0">
                <a:latin typeface="微软雅黑 Light" panose="020B0502040204020203" pitchFamily="34" charset="-122"/>
                <a:ea typeface="微软雅黑 Light" panose="020B0502040204020203" pitchFamily="34" charset="-122"/>
              </a:rPr>
              <a:t>通过新闻媒体发布依据所在学科惯例应经而未经本所或其他学术机构组织论证的重大科研成果，而为个人或单位谋取不正当利益。</a:t>
            </a:r>
          </a:p>
          <a:p>
            <a:pPr eaLnBrk="1" hangingPunct="1">
              <a:lnSpc>
                <a:spcPct val="125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13.</a:t>
            </a:r>
            <a:r>
              <a:rPr lang="zh-CN" altLang="en-US" sz="2000" b="1" dirty="0">
                <a:latin typeface="微软雅黑 Light" panose="020B0502040204020203" pitchFamily="34" charset="-122"/>
                <a:ea typeface="微软雅黑 Light" panose="020B0502040204020203" pitchFamily="34" charset="-122"/>
              </a:rPr>
              <a:t>违反国家有关保密的法律、法规或本所有关保密的规定，将应保密的学术事项对外泄露。</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14.</a:t>
            </a:r>
            <a:r>
              <a:rPr lang="zh-CN" altLang="en-US" sz="2000" b="1" dirty="0">
                <a:latin typeface="微软雅黑 Light" panose="020B0502040204020203" pitchFamily="34" charset="-122"/>
                <a:ea typeface="微软雅黑 Light" panose="020B0502040204020203" pitchFamily="34" charset="-122"/>
              </a:rPr>
              <a:t>指示、协助他人进行有违学术道德的行为。</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15.</a:t>
            </a:r>
            <a:r>
              <a:rPr lang="zh-CN" altLang="en-US" sz="2000" b="1" dirty="0">
                <a:latin typeface="微软雅黑 Light" panose="020B0502040204020203" pitchFamily="34" charset="-122"/>
                <a:ea typeface="微软雅黑 Light" panose="020B0502040204020203" pitchFamily="34" charset="-122"/>
              </a:rPr>
              <a:t>擅自侵入他人计算机并获取信息，制造或者恶意传播计算机病毒。</a:t>
            </a:r>
          </a:p>
          <a:p>
            <a:pPr eaLnBrk="1" hangingPunct="1">
              <a:lnSpc>
                <a:spcPct val="150000"/>
              </a:lnSpc>
              <a:spcBef>
                <a:spcPct val="0"/>
              </a:spcBef>
              <a:buFontTx/>
              <a:buNone/>
            </a:pPr>
            <a:r>
              <a:rPr lang="en-US" altLang="zh-CN" sz="2000" b="1" dirty="0">
                <a:latin typeface="微软雅黑 Light" panose="020B0502040204020203" pitchFamily="34" charset="-122"/>
                <a:ea typeface="微软雅黑 Light" panose="020B0502040204020203" pitchFamily="34" charset="-122"/>
              </a:rPr>
              <a:t>16.</a:t>
            </a:r>
            <a:r>
              <a:rPr lang="zh-CN" altLang="en-US" sz="2000" b="1" dirty="0">
                <a:latin typeface="微软雅黑 Light" panose="020B0502040204020203" pitchFamily="34" charset="-122"/>
                <a:ea typeface="微软雅黑 Light" panose="020B0502040204020203" pitchFamily="34" charset="-122"/>
              </a:rPr>
              <a:t>其它违反学术道德规范的行为。</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学籍管理</a:t>
            </a:r>
          </a:p>
        </p:txBody>
      </p:sp>
      <p:sp>
        <p:nvSpPr>
          <p:cNvPr id="9219" name="Rectangle 3"/>
          <p:cNvSpPr txBox="1">
            <a:spLocks noChangeArrowheads="1"/>
          </p:cNvSpPr>
          <p:nvPr/>
        </p:nvSpPr>
        <p:spPr bwMode="auto">
          <a:xfrm>
            <a:off x="1143000" y="2214563"/>
            <a:ext cx="7677150" cy="3357562"/>
          </a:xfrm>
          <a:prstGeom prst="rect">
            <a:avLst/>
          </a:prstGeom>
          <a:noFill/>
          <a:ln w="9525">
            <a:noFill/>
            <a:miter lim="800000"/>
            <a:headEnd/>
            <a:tailEnd/>
          </a:ln>
        </p:spPr>
        <p:txBody>
          <a:bodyPr/>
          <a:lstStyle/>
          <a:p>
            <a:pPr indent="265113" eaLnBrk="1" hangingPunct="1">
              <a:lnSpc>
                <a:spcPct val="150000"/>
              </a:lnSpc>
              <a:defRPr/>
            </a:pPr>
            <a:r>
              <a:rPr lang="zh-CN" altLang="en-US" sz="2400" b="1" dirty="0" smtClean="0">
                <a:solidFill>
                  <a:srgbClr val="FF0000"/>
                </a:solidFill>
                <a:latin typeface="微软雅黑 Light" panose="020B0502040204020203" pitchFamily="34" charset="-122"/>
                <a:ea typeface="微软雅黑 Light" panose="020B0502040204020203" pitchFamily="34" charset="-122"/>
              </a:rPr>
              <a:t>执行</a:t>
            </a:r>
            <a:r>
              <a:rPr lang="en-US" altLang="zh-CN" sz="2400" b="1" dirty="0">
                <a:solidFill>
                  <a:srgbClr val="FF0000"/>
                </a:solidFill>
                <a:latin typeface="微软雅黑 Light" panose="020B0502040204020203" pitchFamily="34" charset="-122"/>
                <a:ea typeface="微软雅黑 Light" panose="020B0502040204020203" pitchFamily="34" charset="-122"/>
              </a:rPr>
              <a:t>《</a:t>
            </a:r>
            <a:r>
              <a:rPr lang="zh-CN" altLang="en-US" sz="2400" b="1" dirty="0">
                <a:solidFill>
                  <a:srgbClr val="FF0000"/>
                </a:solidFill>
                <a:latin typeface="微软雅黑 Light" panose="020B0502040204020203" pitchFamily="34" charset="-122"/>
                <a:ea typeface="微软雅黑 Light" panose="020B0502040204020203" pitchFamily="34" charset="-122"/>
              </a:rPr>
              <a:t>中国科学院大学学生管理规定</a:t>
            </a:r>
            <a:r>
              <a:rPr lang="en-US" altLang="zh-CN" sz="2400" b="1" dirty="0">
                <a:solidFill>
                  <a:srgbClr val="FF0000"/>
                </a:solidFill>
                <a:latin typeface="微软雅黑 Light" panose="020B0502040204020203" pitchFamily="34" charset="-122"/>
                <a:ea typeface="微软雅黑 Light" panose="020B0502040204020203" pitchFamily="34" charset="-122"/>
              </a:rPr>
              <a:t>》</a:t>
            </a:r>
          </a:p>
          <a:p>
            <a:pPr marL="446088" indent="-446088" eaLnBrk="1" hangingPunct="1">
              <a:lnSpc>
                <a:spcPct val="150000"/>
              </a:lnSpc>
              <a:buFont typeface="Wingdings" pitchFamily="2" charset="2"/>
              <a:buChar char="u"/>
              <a:defRPr/>
            </a:pPr>
            <a:endParaRPr lang="en-US" altLang="zh-CN" sz="2000" b="1" dirty="0">
              <a:latin typeface="Arial" charset="0"/>
              <a:ea typeface="微软雅黑" panose="020B0503020204020204" pitchFamily="34" charset="-122"/>
            </a:endParaRPr>
          </a:p>
          <a:p>
            <a:pPr marL="446088" indent="-446088" eaLnBrk="1" hangingPunct="1">
              <a:lnSpc>
                <a:spcPct val="150000"/>
              </a:lnSpc>
              <a:buFont typeface="Wingdings" pitchFamily="2" charset="2"/>
              <a:buChar char="u"/>
              <a:defRPr/>
            </a:pPr>
            <a:r>
              <a:rPr lang="zh-CN" altLang="en-US" sz="2000" b="1" dirty="0">
                <a:latin typeface="Arial" charset="0"/>
                <a:ea typeface="微软雅黑" panose="020B0503020204020204" pitchFamily="34" charset="-122"/>
              </a:rPr>
              <a:t>学制：</a:t>
            </a:r>
            <a:endParaRPr lang="en-US" altLang="zh-CN" sz="2000" b="1" dirty="0">
              <a:latin typeface="Arial" charset="0"/>
              <a:ea typeface="微软雅黑" panose="020B0503020204020204" pitchFamily="34" charset="-122"/>
            </a:endParaRPr>
          </a:p>
          <a:p>
            <a:pPr indent="452438" eaLnBrk="1" hangingPunct="1">
              <a:lnSpc>
                <a:spcPct val="150000"/>
              </a:lnSpc>
              <a:defRPr/>
            </a:pPr>
            <a:r>
              <a:rPr lang="zh-CN" altLang="en-US" sz="2000" dirty="0">
                <a:latin typeface="Arial" charset="0"/>
                <a:ea typeface="微软雅黑" panose="020B0503020204020204" pitchFamily="34" charset="-122"/>
              </a:rPr>
              <a:t>硕士生</a:t>
            </a:r>
            <a:r>
              <a:rPr lang="en-US" altLang="zh-CN" sz="2000" dirty="0">
                <a:solidFill>
                  <a:srgbClr val="FF0000"/>
                </a:solidFill>
                <a:latin typeface="Arial" charset="0"/>
                <a:ea typeface="微软雅黑" panose="020B0503020204020204" pitchFamily="34" charset="-122"/>
              </a:rPr>
              <a:t>3</a:t>
            </a:r>
            <a:r>
              <a:rPr lang="zh-CN" altLang="en-US" sz="2000" dirty="0">
                <a:solidFill>
                  <a:srgbClr val="FF0000"/>
                </a:solidFill>
                <a:latin typeface="Arial" charset="0"/>
                <a:ea typeface="微软雅黑" panose="020B0503020204020204" pitchFamily="34" charset="-122"/>
              </a:rPr>
              <a:t>年</a:t>
            </a:r>
            <a:r>
              <a:rPr lang="zh-CN" altLang="en-US" sz="2000" dirty="0">
                <a:latin typeface="Arial" charset="0"/>
                <a:ea typeface="微软雅黑" panose="020B0503020204020204" pitchFamily="34" charset="-122"/>
              </a:rPr>
              <a:t>，最长修读年限（含休学）不得超过</a:t>
            </a:r>
            <a:r>
              <a:rPr lang="en-US" altLang="zh-CN" sz="2000" dirty="0">
                <a:solidFill>
                  <a:srgbClr val="FF0000"/>
                </a:solidFill>
                <a:latin typeface="Arial" charset="0"/>
                <a:ea typeface="微软雅黑" panose="020B0503020204020204" pitchFamily="34" charset="-122"/>
              </a:rPr>
              <a:t>4</a:t>
            </a:r>
            <a:r>
              <a:rPr lang="zh-CN" altLang="en-US" sz="2000" dirty="0">
                <a:solidFill>
                  <a:srgbClr val="FF0000"/>
                </a:solidFill>
                <a:latin typeface="Arial" charset="0"/>
                <a:ea typeface="微软雅黑" panose="020B0503020204020204" pitchFamily="34" charset="-122"/>
              </a:rPr>
              <a:t>年</a:t>
            </a:r>
            <a:r>
              <a:rPr lang="zh-CN" altLang="en-US" sz="2000" dirty="0">
                <a:latin typeface="Arial" charset="0"/>
                <a:ea typeface="微软雅黑" panose="020B0503020204020204" pitchFamily="34" charset="-122"/>
              </a:rPr>
              <a:t>；</a:t>
            </a:r>
            <a:endParaRPr lang="en-US" altLang="zh-CN" sz="2000" dirty="0">
              <a:latin typeface="Arial" charset="0"/>
              <a:ea typeface="微软雅黑" panose="020B0503020204020204" pitchFamily="34" charset="-122"/>
            </a:endParaRPr>
          </a:p>
          <a:p>
            <a:pPr indent="452438" eaLnBrk="1" hangingPunct="1">
              <a:lnSpc>
                <a:spcPct val="150000"/>
              </a:lnSpc>
              <a:defRPr/>
            </a:pPr>
            <a:r>
              <a:rPr lang="zh-CN" altLang="en-US" sz="2000" dirty="0">
                <a:latin typeface="Arial" charset="0"/>
                <a:ea typeface="微软雅黑" panose="020B0503020204020204" pitchFamily="34" charset="-122"/>
              </a:rPr>
              <a:t>博士生</a:t>
            </a:r>
            <a:r>
              <a:rPr lang="en-US" altLang="zh-CN" sz="2000" dirty="0">
                <a:solidFill>
                  <a:srgbClr val="FF0000"/>
                </a:solidFill>
                <a:latin typeface="Arial" charset="0"/>
                <a:ea typeface="微软雅黑" panose="020B0503020204020204" pitchFamily="34" charset="-122"/>
              </a:rPr>
              <a:t>3</a:t>
            </a:r>
            <a:r>
              <a:rPr lang="zh-CN" altLang="en-US" sz="2000" dirty="0">
                <a:solidFill>
                  <a:srgbClr val="FF0000"/>
                </a:solidFill>
                <a:latin typeface="Arial" charset="0"/>
                <a:ea typeface="微软雅黑" panose="020B0503020204020204" pitchFamily="34" charset="-122"/>
              </a:rPr>
              <a:t>年</a:t>
            </a:r>
            <a:r>
              <a:rPr lang="zh-CN" altLang="en-US" sz="2000" dirty="0">
                <a:latin typeface="Arial" charset="0"/>
                <a:ea typeface="微软雅黑" panose="020B0503020204020204" pitchFamily="34" charset="-122"/>
              </a:rPr>
              <a:t>，最长修读年限（含休学）不得超过</a:t>
            </a:r>
            <a:r>
              <a:rPr lang="en-US" altLang="zh-CN" sz="2000" dirty="0">
                <a:solidFill>
                  <a:srgbClr val="FF0000"/>
                </a:solidFill>
                <a:latin typeface="Arial" charset="0"/>
                <a:ea typeface="微软雅黑" panose="020B0503020204020204" pitchFamily="34" charset="-122"/>
              </a:rPr>
              <a:t>6</a:t>
            </a:r>
            <a:r>
              <a:rPr lang="zh-CN" altLang="en-US" sz="2000" dirty="0">
                <a:solidFill>
                  <a:srgbClr val="FF0000"/>
                </a:solidFill>
                <a:latin typeface="Arial" charset="0"/>
                <a:ea typeface="微软雅黑" panose="020B0503020204020204" pitchFamily="34" charset="-122"/>
              </a:rPr>
              <a:t>年</a:t>
            </a:r>
            <a:r>
              <a:rPr lang="en-US" altLang="zh-CN" sz="2000" dirty="0">
                <a:latin typeface="Arial" charset="0"/>
                <a:ea typeface="微软雅黑" panose="020B0503020204020204" pitchFamily="34" charset="-122"/>
              </a:rPr>
              <a:t>; </a:t>
            </a:r>
          </a:p>
          <a:p>
            <a:pPr marL="452438" eaLnBrk="1" hangingPunct="1">
              <a:lnSpc>
                <a:spcPct val="150000"/>
              </a:lnSpc>
              <a:defRPr/>
            </a:pPr>
            <a:r>
              <a:rPr lang="zh-CN" altLang="en-US" sz="2000" dirty="0">
                <a:latin typeface="Arial" charset="0"/>
                <a:ea typeface="微软雅黑" panose="020B0503020204020204" pitchFamily="34" charset="-122"/>
              </a:rPr>
              <a:t>硕博连读</a:t>
            </a:r>
            <a:r>
              <a:rPr lang="en-US" altLang="zh-CN" sz="2000" dirty="0">
                <a:latin typeface="Arial" charset="0"/>
                <a:ea typeface="微软雅黑" panose="020B0503020204020204" pitchFamily="34" charset="-122"/>
              </a:rPr>
              <a:t>(</a:t>
            </a:r>
            <a:r>
              <a:rPr lang="zh-CN" altLang="en-US" sz="2000" dirty="0">
                <a:latin typeface="Arial" charset="0"/>
                <a:ea typeface="微软雅黑" panose="020B0503020204020204" pitchFamily="34" charset="-122"/>
              </a:rPr>
              <a:t>直博</a:t>
            </a:r>
            <a:r>
              <a:rPr lang="en-US" altLang="zh-CN" sz="2000" dirty="0">
                <a:latin typeface="Arial" charset="0"/>
                <a:ea typeface="微软雅黑" panose="020B0503020204020204" pitchFamily="34" charset="-122"/>
              </a:rPr>
              <a:t>)</a:t>
            </a:r>
            <a:r>
              <a:rPr lang="zh-CN" altLang="en-US" sz="2000" dirty="0">
                <a:latin typeface="Arial" charset="0"/>
                <a:ea typeface="微软雅黑" panose="020B0503020204020204" pitchFamily="34" charset="-122"/>
              </a:rPr>
              <a:t>生</a:t>
            </a:r>
            <a:r>
              <a:rPr lang="en-US" altLang="zh-CN" sz="2000" dirty="0">
                <a:solidFill>
                  <a:srgbClr val="FF0000"/>
                </a:solidFill>
                <a:latin typeface="Arial" charset="0"/>
                <a:ea typeface="微软雅黑" panose="020B0503020204020204" pitchFamily="34" charset="-122"/>
              </a:rPr>
              <a:t>5</a:t>
            </a:r>
            <a:r>
              <a:rPr lang="zh-CN" altLang="en-US" sz="2000" dirty="0">
                <a:solidFill>
                  <a:srgbClr val="FF0000"/>
                </a:solidFill>
                <a:latin typeface="Arial" charset="0"/>
                <a:ea typeface="微软雅黑" panose="020B0503020204020204" pitchFamily="34" charset="-122"/>
              </a:rPr>
              <a:t>年</a:t>
            </a:r>
            <a:r>
              <a:rPr lang="zh-CN" altLang="en-US" sz="2000" dirty="0">
                <a:latin typeface="Arial" charset="0"/>
                <a:ea typeface="微软雅黑" panose="020B0503020204020204" pitchFamily="34" charset="-122"/>
              </a:rPr>
              <a:t>，最长修读年限（含休学）不超过</a:t>
            </a:r>
            <a:r>
              <a:rPr lang="en-US" altLang="zh-CN" sz="2000" dirty="0">
                <a:solidFill>
                  <a:srgbClr val="FF0000"/>
                </a:solidFill>
                <a:latin typeface="Arial" charset="0"/>
                <a:ea typeface="微软雅黑" panose="020B0503020204020204" pitchFamily="34" charset="-122"/>
              </a:rPr>
              <a:t>8</a:t>
            </a:r>
            <a:r>
              <a:rPr lang="zh-CN" altLang="en-US" sz="2000" dirty="0">
                <a:solidFill>
                  <a:srgbClr val="FF0000"/>
                </a:solidFill>
                <a:latin typeface="Arial" charset="0"/>
                <a:ea typeface="微软雅黑" panose="020B0503020204020204" pitchFamily="34" charset="-122"/>
              </a:rPr>
              <a:t>年</a:t>
            </a:r>
            <a:r>
              <a:rPr lang="zh-CN" altLang="en-US" sz="2000" dirty="0">
                <a:latin typeface="Arial" charset="0"/>
                <a:ea typeface="微软雅黑" panose="020B0503020204020204" pitchFamily="34" charset="-122"/>
              </a:rPr>
              <a: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学籍管理</a:t>
            </a:r>
          </a:p>
        </p:txBody>
      </p:sp>
      <p:sp>
        <p:nvSpPr>
          <p:cNvPr id="9219" name="Rectangle 3"/>
          <p:cNvSpPr txBox="1">
            <a:spLocks noChangeArrowheads="1"/>
          </p:cNvSpPr>
          <p:nvPr/>
        </p:nvSpPr>
        <p:spPr bwMode="auto">
          <a:xfrm>
            <a:off x="1143000" y="2214563"/>
            <a:ext cx="7215188" cy="4094162"/>
          </a:xfrm>
          <a:prstGeom prst="rect">
            <a:avLst/>
          </a:prstGeom>
          <a:noFill/>
          <a:ln w="9525">
            <a:noFill/>
            <a:miter lim="800000"/>
            <a:headEnd/>
            <a:tailEnd/>
          </a:ln>
        </p:spPr>
        <p:txBody>
          <a:bodyPr/>
          <a:lstStyle/>
          <a:p>
            <a:pPr indent="446088" eaLnBrk="1" hangingPunct="1">
              <a:lnSpc>
                <a:spcPct val="150000"/>
              </a:lnSpc>
              <a:defRPr/>
            </a:pPr>
            <a:r>
              <a:rPr lang="zh-CN" altLang="en-US" sz="2000" b="1" dirty="0">
                <a:solidFill>
                  <a:srgbClr val="0000FF"/>
                </a:solidFill>
                <a:latin typeface="微软雅黑" pitchFamily="34" charset="-122"/>
                <a:ea typeface="微软雅黑" pitchFamily="34" charset="-122"/>
              </a:rPr>
              <a:t>请假制度</a:t>
            </a:r>
          </a:p>
          <a:p>
            <a:pPr marL="446088" indent="-446088" eaLnBrk="1" hangingPunct="1">
              <a:lnSpc>
                <a:spcPct val="125000"/>
              </a:lnSpc>
              <a:spcAft>
                <a:spcPts val="12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按时参加教学计划规定和统一安排、组织的活动，因故不能参加者，必须向研究生部</a:t>
            </a:r>
            <a:r>
              <a:rPr lang="zh-CN" altLang="en-US" b="1" dirty="0">
                <a:solidFill>
                  <a:srgbClr val="FF0000"/>
                </a:solidFill>
                <a:latin typeface="微软雅黑 Light" panose="020B0502040204020203" pitchFamily="34" charset="-122"/>
                <a:ea typeface="微软雅黑 Light" panose="020B0502040204020203" pitchFamily="34" charset="-122"/>
              </a:rPr>
              <a:t>请假</a:t>
            </a:r>
          </a:p>
          <a:p>
            <a:pPr marL="446088" indent="-446088" eaLnBrk="1" hangingPunct="1">
              <a:lnSpc>
                <a:spcPct val="125000"/>
              </a:lnSpc>
              <a:spcAft>
                <a:spcPts val="12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请假</a:t>
            </a:r>
            <a:r>
              <a:rPr lang="zh-CN" altLang="en-US" b="1" dirty="0">
                <a:solidFill>
                  <a:srgbClr val="FF0000"/>
                </a:solidFill>
                <a:latin typeface="微软雅黑 Light" panose="020B0502040204020203" pitchFamily="34" charset="-122"/>
                <a:ea typeface="微软雅黑 Light" panose="020B0502040204020203" pitchFamily="34" charset="-122"/>
              </a:rPr>
              <a:t>三天以内</a:t>
            </a:r>
            <a:r>
              <a:rPr lang="zh-CN" altLang="en-US" b="1" dirty="0">
                <a:latin typeface="微软雅黑 Light" panose="020B0502040204020203" pitchFamily="34" charset="-122"/>
                <a:ea typeface="微软雅黑 Light" panose="020B0502040204020203" pitchFamily="34" charset="-122"/>
              </a:rPr>
              <a:t>者由导师批准，报研究生部备案；请假</a:t>
            </a:r>
            <a:r>
              <a:rPr lang="zh-CN" altLang="en-US" b="1" dirty="0">
                <a:solidFill>
                  <a:srgbClr val="FF0000"/>
                </a:solidFill>
                <a:latin typeface="微软雅黑 Light" panose="020B0502040204020203" pitchFamily="34" charset="-122"/>
                <a:ea typeface="微软雅黑 Light" panose="020B0502040204020203" pitchFamily="34" charset="-122"/>
              </a:rPr>
              <a:t>三天以上</a:t>
            </a:r>
            <a:r>
              <a:rPr lang="zh-CN" altLang="en-US" b="1" dirty="0">
                <a:latin typeface="微软雅黑 Light" panose="020B0502040204020203" pitchFamily="34" charset="-122"/>
                <a:ea typeface="微软雅黑 Light" panose="020B0502040204020203" pitchFamily="34" charset="-122"/>
              </a:rPr>
              <a:t>者由研究生部批准</a:t>
            </a:r>
          </a:p>
          <a:p>
            <a:pPr marL="446088" indent="-446088" eaLnBrk="1" hangingPunct="1">
              <a:lnSpc>
                <a:spcPct val="125000"/>
              </a:lnSpc>
              <a:spcAft>
                <a:spcPts val="12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对于没有请假，擅自离所超过</a:t>
            </a:r>
            <a:r>
              <a:rPr lang="en-US" altLang="zh-CN" b="1" dirty="0">
                <a:solidFill>
                  <a:srgbClr val="FF0000"/>
                </a:solidFill>
                <a:latin typeface="微软雅黑 Light" panose="020B0502040204020203" pitchFamily="34" charset="-122"/>
                <a:ea typeface="微软雅黑 Light" panose="020B0502040204020203" pitchFamily="34" charset="-122"/>
              </a:rPr>
              <a:t>48</a:t>
            </a:r>
            <a:r>
              <a:rPr lang="zh-CN" altLang="en-US" b="1" dirty="0">
                <a:solidFill>
                  <a:srgbClr val="FF0000"/>
                </a:solidFill>
                <a:latin typeface="微软雅黑 Light" panose="020B0502040204020203" pitchFamily="34" charset="-122"/>
                <a:ea typeface="微软雅黑 Light" panose="020B0502040204020203" pitchFamily="34" charset="-122"/>
              </a:rPr>
              <a:t>小时</a:t>
            </a:r>
            <a:r>
              <a:rPr lang="zh-CN" altLang="en-US" b="1" dirty="0">
                <a:latin typeface="微软雅黑 Light" panose="020B0502040204020203" pitchFamily="34" charset="-122"/>
                <a:ea typeface="微软雅黑 Light" panose="020B0502040204020203" pitchFamily="34" charset="-122"/>
              </a:rPr>
              <a:t>的学生，将给予相应的处理</a:t>
            </a:r>
          </a:p>
          <a:p>
            <a:pPr marL="446088" indent="-446088" eaLnBrk="1" hangingPunct="1">
              <a:lnSpc>
                <a:spcPct val="125000"/>
              </a:lnSpc>
              <a:spcAft>
                <a:spcPts val="12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因故不能在规定时间内</a:t>
            </a:r>
            <a:r>
              <a:rPr lang="zh-CN" altLang="en-US" b="1" dirty="0">
                <a:solidFill>
                  <a:srgbClr val="FF0000"/>
                </a:solidFill>
                <a:latin typeface="微软雅黑 Light" panose="020B0502040204020203" pitchFamily="34" charset="-122"/>
                <a:ea typeface="微软雅黑 Light" panose="020B0502040204020203" pitchFamily="34" charset="-122"/>
              </a:rPr>
              <a:t>注册</a:t>
            </a:r>
            <a:r>
              <a:rPr lang="zh-CN" altLang="en-US" b="1" dirty="0">
                <a:latin typeface="微软雅黑 Light" panose="020B0502040204020203" pitchFamily="34" charset="-122"/>
                <a:ea typeface="微软雅黑 Light" panose="020B0502040204020203" pitchFamily="34" charset="-122"/>
              </a:rPr>
              <a:t>的须向导师及研究生部请假，否则将停发奖学金直至注册，停发部分不予补发</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学籍管理</a:t>
            </a:r>
          </a:p>
        </p:txBody>
      </p:sp>
      <p:sp>
        <p:nvSpPr>
          <p:cNvPr id="9219" name="Rectangle 3"/>
          <p:cNvSpPr txBox="1">
            <a:spLocks noChangeArrowheads="1"/>
          </p:cNvSpPr>
          <p:nvPr/>
        </p:nvSpPr>
        <p:spPr bwMode="auto">
          <a:xfrm>
            <a:off x="1143000" y="2214563"/>
            <a:ext cx="7215188" cy="4094162"/>
          </a:xfrm>
          <a:prstGeom prst="rect">
            <a:avLst/>
          </a:prstGeom>
          <a:noFill/>
          <a:ln w="9525">
            <a:noFill/>
            <a:miter lim="800000"/>
            <a:headEnd/>
            <a:tailEnd/>
          </a:ln>
        </p:spPr>
        <p:txBody>
          <a:bodyPr/>
          <a:lstStyle/>
          <a:p>
            <a:pPr marL="446088" eaLnBrk="1" hangingPunct="1">
              <a:lnSpc>
                <a:spcPct val="125000"/>
              </a:lnSpc>
              <a:defRPr/>
            </a:pPr>
            <a:r>
              <a:rPr lang="zh-CN" altLang="en-US" sz="2000" b="1" dirty="0">
                <a:solidFill>
                  <a:srgbClr val="0000FF"/>
                </a:solidFill>
                <a:latin typeface="微软雅黑" pitchFamily="34" charset="-122"/>
                <a:ea typeface="微软雅黑" pitchFamily="34" charset="-122"/>
              </a:rPr>
              <a:t>奖励与处分</a:t>
            </a:r>
            <a:endParaRPr lang="en-US" altLang="zh-CN" sz="2000" b="1" dirty="0">
              <a:solidFill>
                <a:srgbClr val="0000FF"/>
              </a:solidFill>
              <a:latin typeface="微软雅黑" pitchFamily="34" charset="-122"/>
              <a:ea typeface="微软雅黑" pitchFamily="34" charset="-122"/>
            </a:endParaRPr>
          </a:p>
          <a:p>
            <a:pPr marL="446088" indent="-446088" eaLnBrk="1" hangingPunct="1">
              <a:lnSpc>
                <a:spcPct val="110000"/>
              </a:lnSpc>
              <a:spcAft>
                <a:spcPts val="6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定期考核，授予“三好学生”、“三好学生标兵”、“优秀学生干部”、“优秀毕业生”等荣誉称号；</a:t>
            </a:r>
            <a:r>
              <a:rPr lang="en-US" altLang="zh-CN" b="1" dirty="0">
                <a:solidFill>
                  <a:srgbClr val="FF0000"/>
                </a:solidFill>
                <a:latin typeface="微软雅黑 Light" panose="020B0502040204020203" pitchFamily="34" charset="-122"/>
                <a:ea typeface="微软雅黑 Light" panose="020B0502040204020203" pitchFamily="34" charset="-122"/>
              </a:rPr>
              <a:t> 《</a:t>
            </a:r>
            <a:r>
              <a:rPr lang="zh-CN" altLang="en-US" b="1" dirty="0">
                <a:solidFill>
                  <a:srgbClr val="FF0000"/>
                </a:solidFill>
                <a:latin typeface="微软雅黑 Light" panose="020B0502040204020203" pitchFamily="34" charset="-122"/>
                <a:ea typeface="微软雅黑 Light" panose="020B0502040204020203" pitchFamily="34" charset="-122"/>
              </a:rPr>
              <a:t>中国科学院大学优秀学生评选条例</a:t>
            </a:r>
            <a:r>
              <a:rPr lang="en-US" altLang="zh-CN" b="1" dirty="0">
                <a:solidFill>
                  <a:srgbClr val="FF0000"/>
                </a:solidFill>
                <a:latin typeface="微软雅黑 Light" panose="020B0502040204020203" pitchFamily="34" charset="-122"/>
                <a:ea typeface="微软雅黑 Light" panose="020B0502040204020203" pitchFamily="34" charset="-122"/>
              </a:rPr>
              <a:t>》 《</a:t>
            </a:r>
            <a:r>
              <a:rPr lang="zh-CN" altLang="en-US" b="1" dirty="0">
                <a:solidFill>
                  <a:srgbClr val="FF0000"/>
                </a:solidFill>
                <a:latin typeface="微软雅黑 Light" panose="020B0502040204020203" pitchFamily="34" charset="-122"/>
                <a:ea typeface="微软雅黑 Light" panose="020B0502040204020203" pitchFamily="34" charset="-122"/>
              </a:rPr>
              <a:t>上海硅酸盐研究所优秀学生评选条例</a:t>
            </a:r>
            <a:r>
              <a:rPr lang="en-US" altLang="zh-CN" b="1" dirty="0">
                <a:solidFill>
                  <a:srgbClr val="FF0000"/>
                </a:solidFill>
                <a:latin typeface="微软雅黑 Light" panose="020B0502040204020203" pitchFamily="34" charset="-122"/>
                <a:ea typeface="微软雅黑 Light" panose="020B0502040204020203" pitchFamily="34" charset="-122"/>
              </a:rPr>
              <a:t>》</a:t>
            </a:r>
            <a:endParaRPr lang="en-US" altLang="zh-CN" b="1" dirty="0">
              <a:latin typeface="微软雅黑 Light" panose="020B0502040204020203" pitchFamily="34" charset="-122"/>
              <a:ea typeface="微软雅黑 Light" panose="020B0502040204020203" pitchFamily="34" charset="-122"/>
            </a:endParaRPr>
          </a:p>
          <a:p>
            <a:pPr marL="446088" indent="-446088" eaLnBrk="1" hangingPunct="1">
              <a:lnSpc>
                <a:spcPct val="110000"/>
              </a:lnSpc>
              <a:spcAft>
                <a:spcPts val="6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各类奖项</a:t>
            </a:r>
            <a:r>
              <a:rPr lang="en-US" altLang="zh-CN" b="1" dirty="0">
                <a:latin typeface="微软雅黑 Light" panose="020B0502040204020203" pitchFamily="34" charset="-122"/>
                <a:ea typeface="微软雅黑 Light" panose="020B0502040204020203" pitchFamily="34" charset="-122"/>
              </a:rPr>
              <a:t>(</a:t>
            </a:r>
            <a:r>
              <a:rPr lang="zh-CN" altLang="en-US" b="1" dirty="0">
                <a:latin typeface="微软雅黑 Light" panose="020B0502040204020203" pitchFamily="34" charset="-122"/>
                <a:ea typeface="微软雅黑 Light" panose="020B0502040204020203" pitchFamily="34" charset="-122"/>
              </a:rPr>
              <a:t>院长奖、朱李月华奖、宝钢奖）；</a:t>
            </a:r>
            <a:r>
              <a:rPr lang="en-US" altLang="zh-CN" b="1" dirty="0">
                <a:solidFill>
                  <a:srgbClr val="FF0000"/>
                </a:solidFill>
                <a:latin typeface="微软雅黑 Light" panose="020B0502040204020203" pitchFamily="34" charset="-122"/>
                <a:ea typeface="微软雅黑 Light" panose="020B0502040204020203" pitchFamily="34" charset="-122"/>
              </a:rPr>
              <a:t>《</a:t>
            </a:r>
            <a:r>
              <a:rPr lang="zh-CN" altLang="en-US" b="1" dirty="0">
                <a:solidFill>
                  <a:srgbClr val="FF0000"/>
                </a:solidFill>
                <a:latin typeface="微软雅黑 Light" panose="020B0502040204020203" pitchFamily="34" charset="-122"/>
                <a:ea typeface="微软雅黑 Light" panose="020B0502040204020203" pitchFamily="34" charset="-122"/>
              </a:rPr>
              <a:t>上海硅酸盐研究所院级研究生奖学金推荐评选办法</a:t>
            </a:r>
            <a:r>
              <a:rPr lang="en-US" altLang="zh-CN" b="1" dirty="0">
                <a:solidFill>
                  <a:srgbClr val="FF0000"/>
                </a:solidFill>
                <a:latin typeface="微软雅黑 Light" panose="020B0502040204020203" pitchFamily="34" charset="-122"/>
                <a:ea typeface="微软雅黑 Light" panose="020B0502040204020203" pitchFamily="34" charset="-122"/>
              </a:rPr>
              <a:t>》</a:t>
            </a:r>
          </a:p>
          <a:p>
            <a:pPr marL="446088" indent="-446088" eaLnBrk="1" hangingPunct="1">
              <a:lnSpc>
                <a:spcPct val="110000"/>
              </a:lnSpc>
              <a:spcAft>
                <a:spcPts val="6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奖学金（严东生奖学金、基金奖学金）；</a:t>
            </a:r>
            <a:r>
              <a:rPr lang="en-US" altLang="zh-CN" b="1" dirty="0">
                <a:solidFill>
                  <a:srgbClr val="FF0000"/>
                </a:solidFill>
                <a:latin typeface="微软雅黑 Light" panose="020B0502040204020203" pitchFamily="34" charset="-122"/>
                <a:ea typeface="微软雅黑 Light" panose="020B0502040204020203" pitchFamily="34" charset="-122"/>
              </a:rPr>
              <a:t>《</a:t>
            </a:r>
            <a:r>
              <a:rPr lang="zh-CN" altLang="en-US" b="1" dirty="0">
                <a:solidFill>
                  <a:srgbClr val="FF0000"/>
                </a:solidFill>
                <a:latin typeface="微软雅黑 Light" panose="020B0502040204020203" pitchFamily="34" charset="-122"/>
                <a:ea typeface="微软雅黑 Light" panose="020B0502040204020203" pitchFamily="34" charset="-122"/>
              </a:rPr>
              <a:t>严东生奖学金评选细则</a:t>
            </a:r>
            <a:r>
              <a:rPr lang="en-US" altLang="zh-CN" b="1" dirty="0">
                <a:solidFill>
                  <a:srgbClr val="FF0000"/>
                </a:solidFill>
                <a:latin typeface="微软雅黑 Light" panose="020B0502040204020203" pitchFamily="34" charset="-122"/>
                <a:ea typeface="微软雅黑 Light" panose="020B0502040204020203" pitchFamily="34" charset="-122"/>
              </a:rPr>
              <a:t>》</a:t>
            </a:r>
          </a:p>
          <a:p>
            <a:pPr marL="446088" indent="-446088" eaLnBrk="1" hangingPunct="1">
              <a:lnSpc>
                <a:spcPct val="110000"/>
              </a:lnSpc>
              <a:spcAft>
                <a:spcPts val="6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违法、违规违纪的学生，给予批评教育或纪律处分，包括警告、严重警告、记过、留校察看、开除学籍等；</a:t>
            </a:r>
            <a:r>
              <a:rPr lang="en-US" altLang="zh-CN" b="1" dirty="0">
                <a:solidFill>
                  <a:srgbClr val="FF0000"/>
                </a:solidFill>
                <a:latin typeface="微软雅黑 Light" panose="020B0502040204020203" pitchFamily="34" charset="-122"/>
                <a:ea typeface="微软雅黑 Light" panose="020B0502040204020203" pitchFamily="34" charset="-122"/>
              </a:rPr>
              <a:t>《</a:t>
            </a:r>
            <a:r>
              <a:rPr lang="zh-CN" altLang="en-US" b="1" dirty="0">
                <a:solidFill>
                  <a:srgbClr val="FF0000"/>
                </a:solidFill>
                <a:latin typeface="微软雅黑 Light" panose="020B0502040204020203" pitchFamily="34" charset="-122"/>
                <a:ea typeface="微软雅黑 Light" panose="020B0502040204020203" pitchFamily="34" charset="-122"/>
              </a:rPr>
              <a:t>中国科学院大学学生纪律处分条例</a:t>
            </a:r>
            <a:r>
              <a:rPr lang="en-US" altLang="zh-CN" b="1" dirty="0">
                <a:solidFill>
                  <a:srgbClr val="FF0000"/>
                </a:solidFill>
                <a:latin typeface="微软雅黑 Light" panose="020B0502040204020203" pitchFamily="34" charset="-122"/>
                <a:ea typeface="微软雅黑 Light" panose="020B0502040204020203" pitchFamily="34" charset="-122"/>
              </a:rPr>
              <a:t>》</a:t>
            </a:r>
            <a:endParaRPr lang="zh-CN" altLang="en-US" b="1" dirty="0">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考核制度</a:t>
            </a:r>
          </a:p>
        </p:txBody>
      </p:sp>
      <p:sp>
        <p:nvSpPr>
          <p:cNvPr id="9219" name="Rectangle 3"/>
          <p:cNvSpPr txBox="1">
            <a:spLocks noChangeArrowheads="1"/>
          </p:cNvSpPr>
          <p:nvPr/>
        </p:nvSpPr>
        <p:spPr bwMode="auto">
          <a:xfrm>
            <a:off x="928688" y="2565400"/>
            <a:ext cx="7643812" cy="3649663"/>
          </a:xfrm>
          <a:prstGeom prst="rect">
            <a:avLst/>
          </a:prstGeom>
          <a:noFill/>
          <a:ln w="9525">
            <a:noFill/>
            <a:miter lim="800000"/>
            <a:headEnd/>
            <a:tailEnd/>
          </a:ln>
        </p:spPr>
        <p:txBody>
          <a:bodyPr/>
          <a:lstStyle/>
          <a:p>
            <a:pPr marL="903288" indent="-457200" eaLnBrk="1" hangingPunct="1">
              <a:lnSpc>
                <a:spcPct val="125000"/>
              </a:lnSpc>
              <a:buFontTx/>
              <a:buAutoNum type="arabicPeriod"/>
              <a:defRPr/>
            </a:pPr>
            <a:r>
              <a:rPr lang="zh-CN" altLang="en-US" sz="2000" b="1" dirty="0">
                <a:solidFill>
                  <a:srgbClr val="0000FF"/>
                </a:solidFill>
                <a:latin typeface="微软雅黑" pitchFamily="34" charset="-122"/>
                <a:ea typeface="微软雅黑" pitchFamily="34" charset="-122"/>
              </a:rPr>
              <a:t>原则</a:t>
            </a:r>
            <a:endParaRPr lang="en-US" altLang="zh-CN" sz="2000" b="1" dirty="0">
              <a:solidFill>
                <a:srgbClr val="0000FF"/>
              </a:solidFill>
              <a:latin typeface="微软雅黑" pitchFamily="34" charset="-122"/>
              <a:ea typeface="微软雅黑" pitchFamily="34" charset="-122"/>
            </a:endParaRPr>
          </a:p>
          <a:p>
            <a:pPr marL="446088" indent="536575" eaLnBrk="1" hangingPunct="1">
              <a:lnSpc>
                <a:spcPct val="125000"/>
              </a:lnSpc>
              <a:defRPr/>
            </a:pPr>
            <a:r>
              <a:rPr lang="zh-CN" altLang="en-US" dirty="0">
                <a:latin typeface="微软雅黑" panose="020B0503020204020204" pitchFamily="34" charset="-122"/>
                <a:ea typeface="微软雅黑" panose="020B0503020204020204" pitchFamily="34" charset="-122"/>
              </a:rPr>
              <a:t>注重品学兼优，全面发展的原则。根据研究生一学年的学位课程成绩、论文开题报告、论文中期汇报、论文预汇报以及年度考核的成绩和思想、行为、工作表现等内容评定相应的等级。</a:t>
            </a:r>
          </a:p>
          <a:p>
            <a:pPr marL="446088" eaLnBrk="1" hangingPunct="1">
              <a:lnSpc>
                <a:spcPct val="125000"/>
              </a:lnSpc>
              <a:defRPr/>
            </a:pPr>
            <a:endParaRPr lang="en-US" altLang="zh-CN" sz="2000" b="1" dirty="0">
              <a:solidFill>
                <a:srgbClr val="0000FF"/>
              </a:solidFill>
              <a:latin typeface="微软雅黑" pitchFamily="34" charset="-122"/>
              <a:ea typeface="微软雅黑" pitchFamily="34" charset="-122"/>
            </a:endParaRPr>
          </a:p>
          <a:p>
            <a:pPr marL="446088" eaLnBrk="1" hangingPunct="1">
              <a:lnSpc>
                <a:spcPct val="125000"/>
              </a:lnSpc>
              <a:defRPr/>
            </a:pPr>
            <a:r>
              <a:rPr lang="en-US" altLang="zh-CN" sz="2000" b="1" dirty="0">
                <a:solidFill>
                  <a:srgbClr val="0000FF"/>
                </a:solidFill>
                <a:latin typeface="微软雅黑" pitchFamily="34" charset="-122"/>
                <a:ea typeface="微软雅黑" pitchFamily="34" charset="-122"/>
              </a:rPr>
              <a:t>2.	</a:t>
            </a:r>
            <a:r>
              <a:rPr lang="zh-CN" altLang="en-US" sz="2000" b="1" dirty="0">
                <a:solidFill>
                  <a:srgbClr val="0000FF"/>
                </a:solidFill>
                <a:latin typeface="微软雅黑" pitchFamily="34" charset="-122"/>
                <a:ea typeface="微软雅黑" pitchFamily="34" charset="-122"/>
              </a:rPr>
              <a:t>等级</a:t>
            </a:r>
          </a:p>
          <a:p>
            <a:pPr marL="446088" indent="536575" eaLnBrk="1" hangingPunct="1">
              <a:lnSpc>
                <a:spcPct val="125000"/>
              </a:lnSpc>
              <a:defRPr/>
            </a:pPr>
            <a:r>
              <a:rPr lang="zh-CN" altLang="en-US" dirty="0">
                <a:latin typeface="微软雅黑" panose="020B0503020204020204" pitchFamily="34" charset="-122"/>
                <a:ea typeface="微软雅黑" panose="020B0503020204020204" pitchFamily="34" charset="-122"/>
              </a:rPr>
              <a:t>研究生</a:t>
            </a:r>
            <a:r>
              <a:rPr lang="zh-CN" altLang="en-US" dirty="0">
                <a:solidFill>
                  <a:srgbClr val="FF0000"/>
                </a:solidFill>
                <a:latin typeface="微软雅黑" panose="020B0503020204020204" pitchFamily="34" charset="-122"/>
                <a:ea typeface="微软雅黑" panose="020B0503020204020204" pitchFamily="34" charset="-122"/>
              </a:rPr>
              <a:t>考核分</a:t>
            </a:r>
            <a:r>
              <a:rPr lang="en-US" altLang="zh-CN" dirty="0">
                <a:solidFill>
                  <a:srgbClr val="FF0000"/>
                </a:solidFill>
                <a:latin typeface="微软雅黑" panose="020B0503020204020204" pitchFamily="34" charset="-122"/>
                <a:ea typeface="微软雅黑" panose="020B0503020204020204" pitchFamily="34" charset="-122"/>
              </a:rPr>
              <a:t>A</a:t>
            </a:r>
            <a:r>
              <a:rPr lang="zh-CN"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B</a:t>
            </a:r>
            <a:r>
              <a:rPr lang="zh-CN"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C</a:t>
            </a:r>
            <a:r>
              <a:rPr lang="zh-CN"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D</a:t>
            </a:r>
            <a:r>
              <a:rPr lang="zh-CN" altLang="en-US" dirty="0">
                <a:latin typeface="微软雅黑" panose="020B0503020204020204" pitchFamily="34" charset="-122"/>
                <a:ea typeface="微软雅黑" panose="020B0503020204020204" pitchFamily="34" charset="-122"/>
              </a:rPr>
              <a:t>四个等级，按实际获得的分数当量，分班级排序，按比例</a:t>
            </a:r>
            <a:r>
              <a:rPr lang="zh-CN" altLang="en-US" dirty="0" smtClean="0">
                <a:latin typeface="微软雅黑" panose="020B0503020204020204" pitchFamily="34" charset="-122"/>
                <a:ea typeface="微软雅黑" panose="020B0503020204020204" pitchFamily="34" charset="-122"/>
              </a:rPr>
              <a:t>分级</a:t>
            </a:r>
            <a:r>
              <a:rPr lang="en-US" altLang="zh-CN"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(25%</a:t>
            </a:r>
            <a:r>
              <a:rPr lang="zh-CN" alt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50%</a:t>
            </a:r>
            <a:r>
              <a:rPr lang="zh-CN" alt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25%</a:t>
            </a:r>
            <a:r>
              <a:rPr lang="zh-CN" alt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1444" name="TextBox 1"/>
          <p:cNvSpPr txBox="1">
            <a:spLocks noChangeArrowheads="1"/>
          </p:cNvSpPr>
          <p:nvPr/>
        </p:nvSpPr>
        <p:spPr bwMode="auto">
          <a:xfrm>
            <a:off x="1403350" y="2060575"/>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rgbClr val="FF000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中国科学院上海硅酸盐研究所研究生考核办法</a:t>
            </a:r>
            <a:r>
              <a:rPr lang="en-US" altLang="zh-CN" sz="2400" b="1">
                <a:solidFill>
                  <a:srgbClr val="FF0000"/>
                </a:solidFill>
                <a:latin typeface="微软雅黑" panose="020B0503020204020204" pitchFamily="34" charset="-122"/>
                <a:ea typeface="微软雅黑" panose="020B0503020204020204" pitchFamily="34" charset="-122"/>
              </a:rPr>
              <a:t>》</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考核制度</a:t>
            </a:r>
          </a:p>
        </p:txBody>
      </p:sp>
      <p:sp>
        <p:nvSpPr>
          <p:cNvPr id="9219" name="Rectangle 3"/>
          <p:cNvSpPr txBox="1">
            <a:spLocks noChangeArrowheads="1"/>
          </p:cNvSpPr>
          <p:nvPr/>
        </p:nvSpPr>
        <p:spPr bwMode="auto">
          <a:xfrm>
            <a:off x="928688" y="2214563"/>
            <a:ext cx="7643812" cy="566737"/>
          </a:xfrm>
          <a:prstGeom prst="rect">
            <a:avLst/>
          </a:prstGeom>
          <a:noFill/>
          <a:ln w="9525">
            <a:noFill/>
            <a:miter lim="800000"/>
            <a:headEnd/>
            <a:tailEnd/>
          </a:ln>
        </p:spPr>
        <p:txBody>
          <a:bodyPr/>
          <a:lstStyle/>
          <a:p>
            <a:pPr marL="446088" eaLnBrk="1" hangingPunct="1">
              <a:lnSpc>
                <a:spcPct val="125000"/>
              </a:lnSpc>
              <a:defRPr/>
            </a:pPr>
            <a:r>
              <a:rPr lang="zh-CN" altLang="en-US" sz="2000" b="1" dirty="0">
                <a:solidFill>
                  <a:srgbClr val="0000FF"/>
                </a:solidFill>
                <a:latin typeface="微软雅黑" pitchFamily="34" charset="-122"/>
                <a:ea typeface="微软雅黑" pitchFamily="34" charset="-122"/>
              </a:rPr>
              <a:t>考核的内容</a:t>
            </a:r>
            <a:endParaRPr lang="zh-CN" altLang="en-US" sz="2000" b="1" dirty="0">
              <a:latin typeface="微软雅黑" panose="020B0503020204020204" pitchFamily="34" charset="-122"/>
              <a:ea typeface="微软雅黑" panose="020B0503020204020204" pitchFamily="34" charset="-122"/>
            </a:endParaRPr>
          </a:p>
        </p:txBody>
      </p:sp>
      <p:sp>
        <p:nvSpPr>
          <p:cNvPr id="4" name="Rectangle 29"/>
          <p:cNvSpPr>
            <a:spLocks noChangeArrowheads="1"/>
          </p:cNvSpPr>
          <p:nvPr/>
        </p:nvSpPr>
        <p:spPr bwMode="auto">
          <a:xfrm>
            <a:off x="1500188" y="2770188"/>
            <a:ext cx="667226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358775">
              <a:tabLst>
                <a:tab pos="914400" algn="l"/>
              </a:tabLst>
              <a:defRPr/>
            </a:pPr>
            <a:r>
              <a:rPr lang="zh-CN" b="1" dirty="0">
                <a:latin typeface="微软雅黑" panose="020B0503020204020204" pitchFamily="34" charset="-122"/>
                <a:ea typeface="微软雅黑" panose="020B0503020204020204" pitchFamily="34" charset="-122"/>
                <a:cs typeface="Times New Roman" pitchFamily="18" charset="0"/>
              </a:rPr>
              <a:t>研究生考核内容主要由</a:t>
            </a:r>
            <a:r>
              <a:rPr lang="zh-CN" b="1" dirty="0">
                <a:solidFill>
                  <a:srgbClr val="FF0000"/>
                </a:solidFill>
                <a:latin typeface="微软雅黑" panose="020B0503020204020204" pitchFamily="34" charset="-122"/>
                <a:ea typeface="微软雅黑" panose="020B0503020204020204" pitchFamily="34" charset="-122"/>
                <a:cs typeface="Times New Roman" pitchFamily="18" charset="0"/>
              </a:rPr>
              <a:t>学习质量、导师评价、思想和行为</a:t>
            </a:r>
            <a:r>
              <a:rPr lang="zh-CN" b="1" dirty="0">
                <a:latin typeface="微软雅黑" panose="020B0503020204020204" pitchFamily="34" charset="-122"/>
                <a:ea typeface="微软雅黑" panose="020B0503020204020204" pitchFamily="34" charset="-122"/>
                <a:cs typeface="Times New Roman" pitchFamily="18" charset="0"/>
              </a:rPr>
              <a:t>状况评价组成，所占比例分别为</a:t>
            </a:r>
            <a:r>
              <a:rPr lang="en-US" altLang="zh-CN" b="1" dirty="0">
                <a:latin typeface="Times New Roman" pitchFamily="18" charset="0"/>
                <a:ea typeface="微软雅黑" panose="020B0503020204020204" pitchFamily="34" charset="-122"/>
                <a:cs typeface="Times New Roman" pitchFamily="18" charset="0"/>
              </a:rPr>
              <a:t>60%</a:t>
            </a:r>
            <a:r>
              <a:rPr lang="zh-CN" altLang="en-US" b="1" dirty="0">
                <a:latin typeface="Times New Roman" pitchFamily="18" charset="0"/>
                <a:ea typeface="微软雅黑" panose="020B0503020204020204" pitchFamily="34" charset="-122"/>
                <a:cs typeface="Times New Roman" pitchFamily="18" charset="0"/>
              </a:rPr>
              <a:t>、</a:t>
            </a:r>
            <a:r>
              <a:rPr lang="en-US" altLang="zh-CN" b="1" dirty="0">
                <a:latin typeface="Times New Roman" pitchFamily="18" charset="0"/>
                <a:ea typeface="微软雅黑" panose="020B0503020204020204" pitchFamily="34" charset="-122"/>
                <a:cs typeface="Times New Roman" pitchFamily="18" charset="0"/>
              </a:rPr>
              <a:t>20%</a:t>
            </a:r>
            <a:r>
              <a:rPr lang="zh-CN" altLang="en-US" b="1" dirty="0">
                <a:latin typeface="Times New Roman" pitchFamily="18" charset="0"/>
                <a:ea typeface="微软雅黑" panose="020B0503020204020204" pitchFamily="34" charset="-122"/>
                <a:cs typeface="Times New Roman" pitchFamily="18" charset="0"/>
              </a:rPr>
              <a:t>和</a:t>
            </a:r>
            <a:r>
              <a:rPr lang="en-US" altLang="zh-CN" b="1" dirty="0">
                <a:latin typeface="Times New Roman" pitchFamily="18" charset="0"/>
                <a:ea typeface="微软雅黑" panose="020B0503020204020204" pitchFamily="34" charset="-122"/>
                <a:cs typeface="Times New Roman" pitchFamily="18" charset="0"/>
              </a:rPr>
              <a:t>20%</a:t>
            </a:r>
            <a:r>
              <a:rPr lang="zh-CN" altLang="en-US" b="1" dirty="0">
                <a:latin typeface="Times New Roman" pitchFamily="18" charset="0"/>
                <a:ea typeface="微软雅黑" panose="020B0503020204020204" pitchFamily="34" charset="-122"/>
                <a:cs typeface="Times New Roman" pitchFamily="18" charset="0"/>
              </a:rPr>
              <a:t>。</a:t>
            </a:r>
            <a:endParaRPr lang="zh-CN" altLang="en-US" sz="2800" b="1" dirty="0">
              <a:latin typeface="Times New Roman" pitchFamily="18" charset="0"/>
              <a:ea typeface="微软雅黑" panose="020B0503020204020204" pitchFamily="34" charset="-122"/>
              <a:cs typeface="Times New Roman"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784015662"/>
              </p:ext>
            </p:extLst>
          </p:nvPr>
        </p:nvGraphicFramePr>
        <p:xfrm>
          <a:off x="1258888" y="3716338"/>
          <a:ext cx="6911975" cy="2592388"/>
        </p:xfrm>
        <a:graphic>
          <a:graphicData uri="http://schemas.openxmlformats.org/drawingml/2006/table">
            <a:tbl>
              <a:tblPr>
                <a:tableStyleId>{5C22544A-7EE6-4342-B048-85BDC9FD1C3A}</a:tableStyleId>
              </a:tblPr>
              <a:tblGrid>
                <a:gridCol w="1477911">
                  <a:extLst>
                    <a:ext uri="{9D8B030D-6E8A-4147-A177-3AD203B41FA5}">
                      <a16:colId xmlns:a16="http://schemas.microsoft.com/office/drawing/2014/main" val="20000"/>
                    </a:ext>
                  </a:extLst>
                </a:gridCol>
                <a:gridCol w="1835201">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438623">
                  <a:extLst>
                    <a:ext uri="{9D8B030D-6E8A-4147-A177-3AD203B41FA5}">
                      <a16:colId xmlns:a16="http://schemas.microsoft.com/office/drawing/2014/main" val="20004"/>
                    </a:ext>
                  </a:extLst>
                </a:gridCol>
              </a:tblGrid>
              <a:tr h="433331">
                <a:tc rowSpan="2">
                  <a:txBody>
                    <a:bodyPr/>
                    <a:lstStyle/>
                    <a:p>
                      <a:pPr algn="ctr">
                        <a:lnSpc>
                          <a:spcPct val="100000"/>
                        </a:lnSpc>
                        <a:spcAft>
                          <a:spcPts val="0"/>
                        </a:spcAft>
                      </a:pPr>
                      <a:r>
                        <a:rPr lang="zh-CN" sz="1800" b="0" kern="100" dirty="0">
                          <a:solidFill>
                            <a:srgbClr val="33CCCC"/>
                          </a:solidFill>
                          <a:effectLst/>
                          <a:latin typeface="微软雅黑" panose="020B0503020204020204" pitchFamily="34" charset="-122"/>
                          <a:ea typeface="微软雅黑" panose="020B0503020204020204" pitchFamily="34" charset="-122"/>
                        </a:rPr>
                        <a:t>考核内容</a:t>
                      </a:r>
                    </a:p>
                  </a:txBody>
                  <a:tcPr marL="68594" marR="68594"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3">
                  <a:txBody>
                    <a:bodyPr/>
                    <a:lstStyle/>
                    <a:p>
                      <a:pPr algn="ctr">
                        <a:lnSpc>
                          <a:spcPct val="100000"/>
                        </a:lnSpc>
                        <a:spcAft>
                          <a:spcPts val="0"/>
                        </a:spcAft>
                      </a:pPr>
                      <a:r>
                        <a:rPr lang="zh-CN" sz="1800" b="0" kern="100" dirty="0">
                          <a:solidFill>
                            <a:srgbClr val="33CCCC"/>
                          </a:solidFill>
                          <a:effectLst/>
                          <a:latin typeface="微软雅黑" panose="020B0503020204020204" pitchFamily="34" charset="-122"/>
                          <a:ea typeface="微软雅黑" panose="020B0503020204020204" pitchFamily="34" charset="-122"/>
                        </a:rPr>
                        <a:t>学习状况评价</a:t>
                      </a:r>
                    </a:p>
                  </a:txBody>
                  <a:tcPr marL="68594" marR="685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rowSpan="2">
                  <a:txBody>
                    <a:bodyPr/>
                    <a:lstStyle/>
                    <a:p>
                      <a:pPr algn="ctr">
                        <a:lnSpc>
                          <a:spcPct val="100000"/>
                        </a:lnSpc>
                        <a:spcAft>
                          <a:spcPts val="0"/>
                        </a:spcAft>
                      </a:pPr>
                      <a:r>
                        <a:rPr lang="zh-CN" sz="1800" b="0" kern="100" dirty="0">
                          <a:solidFill>
                            <a:srgbClr val="33CCCC"/>
                          </a:solidFill>
                          <a:effectLst/>
                          <a:latin typeface="微软雅黑" panose="020B0503020204020204" pitchFamily="34" charset="-122"/>
                          <a:ea typeface="微软雅黑" panose="020B0503020204020204" pitchFamily="34" charset="-122"/>
                        </a:rPr>
                        <a:t>思想和行为</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sz="1800" b="0" kern="100" dirty="0" smtClean="0">
                          <a:solidFill>
                            <a:srgbClr val="33CCCC"/>
                          </a:solidFill>
                          <a:effectLst/>
                          <a:latin typeface="微软雅黑" panose="020B0503020204020204" pitchFamily="34" charset="-122"/>
                          <a:ea typeface="微软雅黑" panose="020B0503020204020204" pitchFamily="34" charset="-122"/>
                        </a:rPr>
                        <a:t>状况评价</a:t>
                      </a:r>
                      <a:r>
                        <a:rPr kumimoji="0" lang="en-US" altLang="zh-CN" sz="1200" b="1" i="0" u="none" strike="noStrike" kern="1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(20%)</a:t>
                      </a:r>
                      <a:endParaRPr lang="zh-CN" sz="1800" b="0" kern="100" dirty="0">
                        <a:solidFill>
                          <a:srgbClr val="0000FF"/>
                        </a:solidFill>
                        <a:effectLst/>
                        <a:latin typeface="微软雅黑" panose="020B0503020204020204" pitchFamily="34" charset="-122"/>
                        <a:ea typeface="微软雅黑" panose="020B0503020204020204" pitchFamily="34" charset="-122"/>
                      </a:endParaRPr>
                    </a:p>
                  </a:txBody>
                  <a:tcPr marL="68594" marR="68594"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7677">
                <a:tc vMerge="1">
                  <a:txBody>
                    <a:bodyPr/>
                    <a:lstStyle/>
                    <a:p>
                      <a:endParaRPr lang="zh-CN" altLang="en-US"/>
                    </a:p>
                  </a:txBody>
                  <a:tcPr/>
                </a:tc>
                <a:tc gridSpan="2">
                  <a:txBody>
                    <a:bodyPr/>
                    <a:lstStyle/>
                    <a:p>
                      <a:pPr algn="ctr">
                        <a:lnSpc>
                          <a:spcPct val="100000"/>
                        </a:lnSpc>
                        <a:spcAft>
                          <a:spcPts val="0"/>
                        </a:spcAft>
                      </a:pPr>
                      <a:r>
                        <a:rPr lang="zh-CN" sz="1800" b="0" kern="100" dirty="0">
                          <a:solidFill>
                            <a:srgbClr val="33CCCC"/>
                          </a:solidFill>
                          <a:effectLst/>
                          <a:latin typeface="微软雅黑" panose="020B0503020204020204" pitchFamily="34" charset="-122"/>
                          <a:ea typeface="微软雅黑" panose="020B0503020204020204" pitchFamily="34" charset="-122"/>
                        </a:rPr>
                        <a:t>学习</a:t>
                      </a:r>
                      <a:r>
                        <a:rPr lang="zh-CN" sz="1800" b="0" kern="100" dirty="0" smtClean="0">
                          <a:solidFill>
                            <a:srgbClr val="33CCCC"/>
                          </a:solidFill>
                          <a:effectLst/>
                          <a:latin typeface="微软雅黑" panose="020B0503020204020204" pitchFamily="34" charset="-122"/>
                          <a:ea typeface="微软雅黑" panose="020B0503020204020204" pitchFamily="34" charset="-122"/>
                        </a:rPr>
                        <a:t>质量</a:t>
                      </a:r>
                      <a:r>
                        <a:rPr lang="en-US" altLang="zh-CN" sz="1200" b="1" kern="100" dirty="0" smtClean="0">
                          <a:solidFill>
                            <a:srgbClr val="0000FF"/>
                          </a:solidFill>
                          <a:effectLst/>
                          <a:latin typeface="微软雅黑" panose="020B0503020204020204" pitchFamily="34" charset="-122"/>
                          <a:ea typeface="微软雅黑" panose="020B0503020204020204" pitchFamily="34" charset="-122"/>
                        </a:rPr>
                        <a:t>(60%)</a:t>
                      </a:r>
                      <a:endParaRPr lang="zh-CN" sz="1200" b="1" kern="100" dirty="0">
                        <a:solidFill>
                          <a:srgbClr val="0000FF"/>
                        </a:solidFill>
                        <a:effectLst/>
                        <a:latin typeface="微软雅黑" panose="020B0503020204020204" pitchFamily="34" charset="-122"/>
                        <a:ea typeface="微软雅黑" panose="020B0503020204020204" pitchFamily="34" charset="-122"/>
                      </a:endParaRPr>
                    </a:p>
                  </a:txBody>
                  <a:tcPr marL="68594" marR="685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800" b="0" kern="100" dirty="0">
                          <a:solidFill>
                            <a:srgbClr val="33CCCC"/>
                          </a:solidFill>
                          <a:effectLst/>
                          <a:latin typeface="微软雅黑" panose="020B0503020204020204" pitchFamily="34" charset="-122"/>
                          <a:ea typeface="微软雅黑" panose="020B0503020204020204" pitchFamily="34" charset="-122"/>
                        </a:rPr>
                        <a:t>导师</a:t>
                      </a:r>
                      <a:r>
                        <a:rPr lang="zh-CN" sz="1800" b="0" kern="100" dirty="0" smtClean="0">
                          <a:solidFill>
                            <a:srgbClr val="33CCCC"/>
                          </a:solidFill>
                          <a:effectLst/>
                          <a:latin typeface="微软雅黑" panose="020B0503020204020204" pitchFamily="34" charset="-122"/>
                          <a:ea typeface="微软雅黑" panose="020B0503020204020204" pitchFamily="34" charset="-122"/>
                        </a:rPr>
                        <a:t>评价</a:t>
                      </a:r>
                      <a:r>
                        <a:rPr kumimoji="0" lang="en-US" altLang="zh-CN" sz="1200" b="1" i="0" u="none" strike="noStrike" kern="1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(20%)</a:t>
                      </a:r>
                      <a:endParaRPr kumimoji="0" lang="zh-CN" altLang="en-US" sz="1200" b="1" i="0" u="none" strike="noStrike" kern="1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endParaRPr>
                    </a:p>
                  </a:txBody>
                  <a:tcPr marL="68594" marR="685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zh-CN" altLang="en-US"/>
                    </a:p>
                  </a:txBody>
                  <a:tcPr/>
                </a:tc>
                <a:extLst>
                  <a:ext uri="{0D108BD9-81ED-4DB2-BD59-A6C34878D82A}">
                    <a16:rowId xmlns:a16="http://schemas.microsoft.com/office/drawing/2014/main" val="10001"/>
                  </a:ext>
                </a:extLst>
              </a:tr>
              <a:tr h="550625">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第一年</a:t>
                      </a:r>
                    </a:p>
                  </a:txBody>
                  <a:tcPr marL="68594" marR="68594"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学位课程</a:t>
                      </a:r>
                    </a:p>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开题报告</a:t>
                      </a:r>
                    </a:p>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中期汇报</a:t>
                      </a:r>
                    </a:p>
                  </a:txBody>
                  <a:tcPr marL="68594" marR="685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附加奖励分</a:t>
                      </a:r>
                    </a:p>
                  </a:txBody>
                  <a:tcPr marL="68594" marR="685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学习努力</a:t>
                      </a:r>
                      <a:r>
                        <a:rPr lang="zh-CN" sz="1400" b="1" kern="100" dirty="0" smtClean="0">
                          <a:effectLst/>
                          <a:latin typeface="微软雅黑 Light" panose="020B0502040204020203" pitchFamily="34" charset="-122"/>
                          <a:ea typeface="微软雅黑 Light" panose="020B0502040204020203" pitchFamily="34" charset="-122"/>
                        </a:rPr>
                        <a:t>程度</a:t>
                      </a:r>
                      <a:endParaRPr lang="en-US" altLang="zh-CN" sz="1400" b="1" kern="100" dirty="0" smtClean="0">
                        <a:effectLst/>
                        <a:latin typeface="微软雅黑 Light" panose="020B0502040204020203" pitchFamily="34" charset="-122"/>
                        <a:ea typeface="微软雅黑 Light" panose="020B0502040204020203" pitchFamily="34" charset="-122"/>
                      </a:endParaRPr>
                    </a:p>
                    <a:p>
                      <a:pPr algn="ctr">
                        <a:lnSpc>
                          <a:spcPct val="100000"/>
                        </a:lnSpc>
                        <a:spcAft>
                          <a:spcPts val="0"/>
                        </a:spcAft>
                      </a:pPr>
                      <a:endParaRPr lang="en-US" altLang="zh-CN" sz="1400" b="1" kern="100" dirty="0" smtClean="0">
                        <a:effectLst/>
                        <a:latin typeface="微软雅黑 Light" panose="020B0502040204020203" pitchFamily="34" charset="-122"/>
                        <a:ea typeface="微软雅黑 Light" panose="020B0502040204020203" pitchFamily="34" charset="-122"/>
                      </a:endParaRPr>
                    </a:p>
                    <a:p>
                      <a:pPr algn="ctr">
                        <a:lnSpc>
                          <a:spcPct val="100000"/>
                        </a:lnSpc>
                        <a:spcAft>
                          <a:spcPts val="0"/>
                        </a:spcAft>
                      </a:pPr>
                      <a:r>
                        <a:rPr lang="zh-CN" sz="1400" b="1" kern="100" dirty="0" smtClean="0">
                          <a:effectLst/>
                          <a:latin typeface="微软雅黑 Light" panose="020B0502040204020203" pitchFamily="34" charset="-122"/>
                          <a:ea typeface="微软雅黑 Light" panose="020B0502040204020203" pitchFamily="34" charset="-122"/>
                        </a:rPr>
                        <a:t>知识</a:t>
                      </a:r>
                      <a:r>
                        <a:rPr lang="zh-CN" sz="1400" b="1" kern="100" dirty="0">
                          <a:effectLst/>
                          <a:latin typeface="微软雅黑 Light" panose="020B0502040204020203" pitchFamily="34" charset="-122"/>
                          <a:ea typeface="微软雅黑 Light" panose="020B0502040204020203" pitchFamily="34" charset="-122"/>
                        </a:rPr>
                        <a:t>运用实际效果</a:t>
                      </a:r>
                    </a:p>
                  </a:txBody>
                  <a:tcPr marL="68594" marR="685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政治</a:t>
                      </a:r>
                      <a:r>
                        <a:rPr lang="zh-CN" sz="1400" b="1" kern="100" dirty="0" smtClean="0">
                          <a:effectLst/>
                          <a:latin typeface="微软雅黑 Light" panose="020B0502040204020203" pitchFamily="34" charset="-122"/>
                          <a:ea typeface="微软雅黑 Light" panose="020B0502040204020203" pitchFamily="34" charset="-122"/>
                        </a:rPr>
                        <a:t>思想</a:t>
                      </a:r>
                      <a:endParaRPr lang="en-US" altLang="zh-CN" sz="1400" b="1" kern="100" dirty="0" smtClean="0">
                        <a:effectLst/>
                        <a:latin typeface="微软雅黑 Light" panose="020B0502040204020203" pitchFamily="34" charset="-122"/>
                        <a:ea typeface="微软雅黑 Light" panose="020B0502040204020203" pitchFamily="34" charset="-122"/>
                      </a:endParaRPr>
                    </a:p>
                    <a:p>
                      <a:pPr algn="ctr">
                        <a:lnSpc>
                          <a:spcPct val="100000"/>
                        </a:lnSpc>
                        <a:spcAft>
                          <a:spcPts val="0"/>
                        </a:spcAft>
                      </a:pPr>
                      <a:r>
                        <a:rPr lang="zh-CN" sz="1400" b="1" kern="100" dirty="0" smtClean="0">
                          <a:effectLst/>
                          <a:latin typeface="微软雅黑 Light" panose="020B0502040204020203" pitchFamily="34" charset="-122"/>
                          <a:ea typeface="微软雅黑 Light" panose="020B0502040204020203" pitchFamily="34" charset="-122"/>
                        </a:rPr>
                        <a:t>参加活动</a:t>
                      </a:r>
                      <a:endParaRPr lang="en-US" altLang="zh-CN" sz="1400" b="1" kern="100" dirty="0" smtClean="0">
                        <a:effectLst/>
                        <a:latin typeface="微软雅黑 Light" panose="020B0502040204020203" pitchFamily="34" charset="-122"/>
                        <a:ea typeface="微软雅黑 Light" panose="020B0502040204020203" pitchFamily="34" charset="-122"/>
                      </a:endParaRPr>
                    </a:p>
                    <a:p>
                      <a:pPr algn="ctr">
                        <a:lnSpc>
                          <a:spcPct val="100000"/>
                        </a:lnSpc>
                        <a:spcAft>
                          <a:spcPts val="0"/>
                        </a:spcAft>
                      </a:pPr>
                      <a:r>
                        <a:rPr lang="zh-CN" sz="1400" b="1" kern="100" dirty="0" smtClean="0">
                          <a:effectLst/>
                          <a:latin typeface="微软雅黑 Light" panose="020B0502040204020203" pitchFamily="34" charset="-122"/>
                          <a:ea typeface="微软雅黑 Light" panose="020B0502040204020203" pitchFamily="34" charset="-122"/>
                        </a:rPr>
                        <a:t>遵纪守法</a:t>
                      </a:r>
                      <a:endParaRPr lang="en-US" altLang="zh-CN" sz="1400" b="1" kern="100" dirty="0" smtClean="0">
                        <a:effectLst/>
                        <a:latin typeface="微软雅黑 Light" panose="020B0502040204020203" pitchFamily="34" charset="-122"/>
                        <a:ea typeface="微软雅黑 Light" panose="020B0502040204020203" pitchFamily="34" charset="-122"/>
                      </a:endParaRPr>
                    </a:p>
                    <a:p>
                      <a:pPr algn="ctr">
                        <a:lnSpc>
                          <a:spcPct val="100000"/>
                        </a:lnSpc>
                        <a:spcAft>
                          <a:spcPts val="0"/>
                        </a:spcAft>
                      </a:pPr>
                      <a:r>
                        <a:rPr lang="zh-CN" altLang="en-US" sz="1400" b="1" kern="100" dirty="0" smtClean="0">
                          <a:effectLst/>
                          <a:latin typeface="微软雅黑 Light" panose="020B0502040204020203" pitchFamily="34" charset="-122"/>
                          <a:ea typeface="微软雅黑 Light" panose="020B0502040204020203" pitchFamily="34" charset="-122"/>
                        </a:rPr>
                        <a:t>行为文明</a:t>
                      </a:r>
                      <a:endParaRPr lang="zh-CN" sz="1400" b="1" kern="100" dirty="0">
                        <a:effectLst/>
                        <a:latin typeface="微软雅黑 Light" panose="020B0502040204020203" pitchFamily="34" charset="-122"/>
                        <a:ea typeface="微软雅黑 Light" panose="020B0502040204020203" pitchFamily="34" charset="-122"/>
                      </a:endParaRPr>
                    </a:p>
                  </a:txBody>
                  <a:tcPr marL="68594" marR="68594" marT="0"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3431">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第二年及以后</a:t>
                      </a:r>
                    </a:p>
                  </a:txBody>
                  <a:tcPr marL="68594" marR="68594"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3"/>
                  </a:ext>
                </a:extLst>
              </a:tr>
              <a:tr h="597324">
                <a:tc>
                  <a:txBody>
                    <a:bodyPr/>
                    <a:lstStyle/>
                    <a:p>
                      <a:pPr algn="ctr">
                        <a:lnSpc>
                          <a:spcPct val="100000"/>
                        </a:lnSpc>
                        <a:spcAft>
                          <a:spcPts val="0"/>
                        </a:spcAft>
                      </a:pPr>
                      <a:r>
                        <a:rPr lang="zh-CN" sz="1400" b="1" kern="100">
                          <a:effectLst/>
                          <a:latin typeface="微软雅黑 Light" panose="020B0502040204020203" pitchFamily="34" charset="-122"/>
                          <a:ea typeface="微软雅黑 Light" panose="020B0502040204020203" pitchFamily="34" charset="-122"/>
                        </a:rPr>
                        <a:t>硕、博第三年</a:t>
                      </a:r>
                    </a:p>
                    <a:p>
                      <a:pPr algn="ctr">
                        <a:lnSpc>
                          <a:spcPct val="100000"/>
                        </a:lnSpc>
                        <a:spcAft>
                          <a:spcPts val="0"/>
                        </a:spcAft>
                      </a:pPr>
                      <a:r>
                        <a:rPr lang="zh-CN" sz="1400" b="1" kern="100">
                          <a:effectLst/>
                          <a:latin typeface="微软雅黑 Light" panose="020B0502040204020203" pitchFamily="34" charset="-122"/>
                          <a:ea typeface="微软雅黑 Light" panose="020B0502040204020203" pitchFamily="34" charset="-122"/>
                        </a:rPr>
                        <a:t>直博第五年</a:t>
                      </a:r>
                    </a:p>
                  </a:txBody>
                  <a:tcPr marL="68594" marR="68594" marT="0"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论文预汇报、学位论文完成情况</a:t>
                      </a:r>
                    </a:p>
                  </a:txBody>
                  <a:tcPr marL="68594" marR="6859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ChangeArrowheads="1"/>
          </p:cNvSpPr>
          <p:nvPr/>
        </p:nvSpPr>
        <p:spPr bwMode="auto">
          <a:xfrm>
            <a:off x="2055813" y="1773238"/>
            <a:ext cx="4824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400" b="1">
                <a:solidFill>
                  <a:srgbClr val="0000FF"/>
                </a:solidFill>
                <a:latin typeface="微软雅黑" panose="020B0503020204020204" pitchFamily="34" charset="-122"/>
                <a:ea typeface="微软雅黑" panose="020B0503020204020204" pitchFamily="34" charset="-122"/>
              </a:rPr>
              <a:t>2012</a:t>
            </a:r>
            <a:r>
              <a:rPr lang="zh-CN" altLang="en-US" sz="2400" b="1">
                <a:solidFill>
                  <a:srgbClr val="0000FF"/>
                </a:solidFill>
                <a:latin typeface="微软雅黑" panose="020B0503020204020204" pitchFamily="34" charset="-122"/>
                <a:ea typeface="微软雅黑" panose="020B0503020204020204" pitchFamily="34" charset="-122"/>
              </a:rPr>
              <a:t>年</a:t>
            </a:r>
            <a:r>
              <a:rPr lang="en-US" altLang="zh-CN" sz="2400" b="1">
                <a:solidFill>
                  <a:srgbClr val="0000FF"/>
                </a:solidFill>
                <a:latin typeface="微软雅黑" panose="020B0503020204020204" pitchFamily="34" charset="-122"/>
                <a:ea typeface="微软雅黑" panose="020B0503020204020204" pitchFamily="34" charset="-122"/>
              </a:rPr>
              <a:t>7</a:t>
            </a:r>
            <a:r>
              <a:rPr lang="zh-CN" altLang="en-US" sz="2400" b="1">
                <a:solidFill>
                  <a:srgbClr val="0000FF"/>
                </a:solidFill>
                <a:latin typeface="微软雅黑" panose="020B0503020204020204" pitchFamily="34" charset="-122"/>
                <a:ea typeface="微软雅黑" panose="020B0503020204020204" pitchFamily="34" charset="-122"/>
              </a:rPr>
              <a:t>月中编办、教育部批准</a:t>
            </a:r>
            <a:endParaRPr lang="en-US" altLang="zh-CN" sz="2400" b="1">
              <a:solidFill>
                <a:srgbClr val="0000FF"/>
              </a:solidFill>
              <a:latin typeface="微软雅黑" panose="020B0503020204020204" pitchFamily="34" charset="-122"/>
              <a:ea typeface="微软雅黑" panose="020B0503020204020204" pitchFamily="34" charset="-122"/>
            </a:endParaRPr>
          </a:p>
          <a:p>
            <a:pPr algn="ctr" eaLnBrk="1" hangingPunct="1">
              <a:lnSpc>
                <a:spcPct val="150000"/>
              </a:lnSpc>
              <a:spcBef>
                <a:spcPct val="0"/>
              </a:spcBef>
              <a:buFontTx/>
              <a:buNone/>
            </a:pPr>
            <a:r>
              <a:rPr lang="zh-CN" altLang="en-US" sz="2400" b="1">
                <a:solidFill>
                  <a:srgbClr val="0000FF"/>
                </a:solidFill>
                <a:latin typeface="微软雅黑" panose="020B0503020204020204" pitchFamily="34" charset="-122"/>
                <a:ea typeface="微软雅黑" panose="020B0503020204020204" pitchFamily="34" charset="-122"/>
              </a:rPr>
              <a:t>中国科学院研究生院更名</a:t>
            </a:r>
            <a:endParaRPr lang="en-US" altLang="zh-CN" sz="2400" b="1">
              <a:solidFill>
                <a:srgbClr val="0000FF"/>
              </a:solidFill>
              <a:latin typeface="微软雅黑" panose="020B0503020204020204" pitchFamily="34" charset="-122"/>
              <a:ea typeface="微软雅黑" panose="020B0503020204020204" pitchFamily="34" charset="-122"/>
            </a:endParaRPr>
          </a:p>
        </p:txBody>
      </p:sp>
      <p:sp>
        <p:nvSpPr>
          <p:cNvPr id="9219" name="矩形 2"/>
          <p:cNvSpPr>
            <a:spLocks noChangeArrowheads="1"/>
          </p:cNvSpPr>
          <p:nvPr/>
        </p:nvSpPr>
        <p:spPr bwMode="auto">
          <a:xfrm>
            <a:off x="2055813" y="3644900"/>
            <a:ext cx="4824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中国科学院大学</a:t>
            </a:r>
          </a:p>
        </p:txBody>
      </p:sp>
      <p:sp>
        <p:nvSpPr>
          <p:cNvPr id="9220" name="矩形 2"/>
          <p:cNvSpPr>
            <a:spLocks noChangeArrowheads="1"/>
          </p:cNvSpPr>
          <p:nvPr/>
        </p:nvSpPr>
        <p:spPr bwMode="auto">
          <a:xfrm>
            <a:off x="755650" y="4797425"/>
            <a:ext cx="7561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dirty="0">
                <a:solidFill>
                  <a:srgbClr val="0000FF"/>
                </a:solidFill>
                <a:latin typeface="微软雅黑" panose="020B0503020204020204" pitchFamily="34" charset="-122"/>
                <a:ea typeface="微软雅黑" panose="020B0503020204020204" pitchFamily="34" charset="-122"/>
              </a:rPr>
              <a:t>培养单位：</a:t>
            </a:r>
            <a:r>
              <a:rPr lang="zh-CN" altLang="en-US" sz="2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中国科学院上海硅酸盐研究所</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考核制度</a:t>
            </a:r>
          </a:p>
        </p:txBody>
      </p:sp>
      <p:sp>
        <p:nvSpPr>
          <p:cNvPr id="9219" name="Rectangle 3"/>
          <p:cNvSpPr txBox="1">
            <a:spLocks noChangeArrowheads="1"/>
          </p:cNvSpPr>
          <p:nvPr/>
        </p:nvSpPr>
        <p:spPr bwMode="auto">
          <a:xfrm>
            <a:off x="928688" y="2214563"/>
            <a:ext cx="7643812" cy="566737"/>
          </a:xfrm>
          <a:prstGeom prst="rect">
            <a:avLst/>
          </a:prstGeom>
          <a:noFill/>
          <a:ln w="9525">
            <a:noFill/>
            <a:miter lim="800000"/>
            <a:headEnd/>
            <a:tailEnd/>
          </a:ln>
        </p:spPr>
        <p:txBody>
          <a:bodyPr/>
          <a:lstStyle/>
          <a:p>
            <a:pPr marL="446088" eaLnBrk="1" hangingPunct="1">
              <a:lnSpc>
                <a:spcPct val="125000"/>
              </a:lnSpc>
              <a:defRPr/>
            </a:pPr>
            <a:r>
              <a:rPr lang="zh-CN" altLang="en-US" sz="2000" b="1" dirty="0">
                <a:solidFill>
                  <a:srgbClr val="0000FF"/>
                </a:solidFill>
                <a:latin typeface="微软雅黑" pitchFamily="34" charset="-122"/>
                <a:ea typeface="微软雅黑" pitchFamily="34" charset="-122"/>
              </a:rPr>
              <a:t>学习质量评定内容</a:t>
            </a:r>
            <a:endParaRPr lang="zh-CN" altLang="en-US" sz="2000" b="1" dirty="0">
              <a:latin typeface="微软雅黑" panose="020B0503020204020204" pitchFamily="34" charset="-122"/>
              <a:ea typeface="微软雅黑" panose="020B0503020204020204" pitchFamily="34" charset="-122"/>
            </a:endParaRPr>
          </a:p>
        </p:txBody>
      </p:sp>
      <p:sp>
        <p:nvSpPr>
          <p:cNvPr id="4" name="TextBox 3"/>
          <p:cNvSpPr txBox="1"/>
          <p:nvPr/>
        </p:nvSpPr>
        <p:spPr>
          <a:xfrm>
            <a:off x="1043608" y="5949280"/>
            <a:ext cx="8353425" cy="584775"/>
          </a:xfrm>
          <a:prstGeom prst="rect">
            <a:avLst/>
          </a:prstGeom>
          <a:noFill/>
        </p:spPr>
        <p:txBody>
          <a:bodyPr>
            <a:spAutoFit/>
          </a:bodyPr>
          <a:lstStyle/>
          <a:p>
            <a:pPr marL="285750" indent="-285750" eaLnBrk="1" hangingPunct="1">
              <a:buClr>
                <a:srgbClr val="FF0000"/>
              </a:buClr>
              <a:buFont typeface="Wingdings" panose="05000000000000000000" pitchFamily="2" charset="2"/>
              <a:buChar char="Ø"/>
              <a:defRPr/>
            </a:pPr>
            <a:r>
              <a:rPr lang="zh-CN" altLang="zh-CN" sz="1600" b="1" dirty="0" smtClean="0">
                <a:latin typeface="微软雅黑 Light" panose="020B0502040204020203" pitchFamily="34" charset="-122"/>
                <a:ea typeface="微软雅黑 Light" panose="020B0502040204020203" pitchFamily="34" charset="-122"/>
              </a:rPr>
              <a:t>上述</a:t>
            </a:r>
            <a:r>
              <a:rPr lang="zh-CN" altLang="zh-CN" sz="1600" b="1" dirty="0">
                <a:latin typeface="微软雅黑 Light" panose="020B0502040204020203" pitchFamily="34" charset="-122"/>
                <a:ea typeface="微软雅黑 Light" panose="020B0502040204020203" pitchFamily="34" charset="-122"/>
              </a:rPr>
              <a:t>成绩均按百分制计算。</a:t>
            </a:r>
          </a:p>
          <a:p>
            <a:pPr marL="285750" indent="-285750" eaLnBrk="1" hangingPunct="1">
              <a:buClr>
                <a:srgbClr val="FF0000"/>
              </a:buClr>
              <a:buFont typeface="Wingdings" panose="05000000000000000000" pitchFamily="2" charset="2"/>
              <a:buChar char="Ø"/>
              <a:defRPr/>
            </a:pPr>
            <a:r>
              <a:rPr lang="zh-CN" altLang="zh-CN" sz="1600" b="1" dirty="0">
                <a:latin typeface="微软雅黑 Light" panose="020B0502040204020203" pitchFamily="34" charset="-122"/>
                <a:ea typeface="微软雅黑 Light" panose="020B0502040204020203" pitchFamily="34" charset="-122"/>
              </a:rPr>
              <a:t>附加奖励分</a:t>
            </a:r>
            <a:r>
              <a:rPr lang="zh-CN" altLang="en-US" sz="1600" b="1"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项目经费</a:t>
            </a:r>
            <a:r>
              <a:rPr lang="zh-CN" altLang="en-US"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论文</a:t>
            </a:r>
            <a:r>
              <a:rPr lang="zh-CN" altLang="en-US"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专利成果</a:t>
            </a:r>
            <a:r>
              <a:rPr lang="zh-CN" altLang="en-US"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工程化应用研究进展</a:t>
            </a:r>
            <a:r>
              <a:rPr lang="zh-CN" altLang="en-US" sz="1600" dirty="0">
                <a:latin typeface="微软雅黑 Light" panose="020B0502040204020203" pitchFamily="34" charset="-122"/>
                <a:ea typeface="微软雅黑 Light" panose="020B0502040204020203" pitchFamily="34" charset="-122"/>
              </a:rPr>
              <a:t>、</a:t>
            </a:r>
            <a:r>
              <a:rPr lang="zh-CN" altLang="zh-CN" sz="1600" dirty="0">
                <a:latin typeface="微软雅黑 Light" panose="020B0502040204020203" pitchFamily="34" charset="-122"/>
                <a:ea typeface="微软雅黑 Light" panose="020B0502040204020203" pitchFamily="34" charset="-122"/>
              </a:rPr>
              <a:t>获得荣誉</a:t>
            </a:r>
            <a:endParaRPr lang="zh-CN" altLang="en-US" sz="1600" b="1" dirty="0">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2758535834"/>
              </p:ext>
            </p:extLst>
          </p:nvPr>
        </p:nvGraphicFramePr>
        <p:xfrm>
          <a:off x="1115616" y="2781300"/>
          <a:ext cx="6984776" cy="3039598"/>
        </p:xfrm>
        <a:graphic>
          <a:graphicData uri="http://schemas.openxmlformats.org/drawingml/2006/table">
            <a:tbl>
              <a:tblPr/>
              <a:tblGrid>
                <a:gridCol w="743061">
                  <a:extLst>
                    <a:ext uri="{9D8B030D-6E8A-4147-A177-3AD203B41FA5}">
                      <a16:colId xmlns:a16="http://schemas.microsoft.com/office/drawing/2014/main" val="2430691306"/>
                    </a:ext>
                  </a:extLst>
                </a:gridCol>
                <a:gridCol w="1114592">
                  <a:extLst>
                    <a:ext uri="{9D8B030D-6E8A-4147-A177-3AD203B41FA5}">
                      <a16:colId xmlns:a16="http://schemas.microsoft.com/office/drawing/2014/main" val="2774925212"/>
                    </a:ext>
                  </a:extLst>
                </a:gridCol>
                <a:gridCol w="1486122">
                  <a:extLst>
                    <a:ext uri="{9D8B030D-6E8A-4147-A177-3AD203B41FA5}">
                      <a16:colId xmlns:a16="http://schemas.microsoft.com/office/drawing/2014/main" val="3956164212"/>
                    </a:ext>
                  </a:extLst>
                </a:gridCol>
                <a:gridCol w="2006265">
                  <a:extLst>
                    <a:ext uri="{9D8B030D-6E8A-4147-A177-3AD203B41FA5}">
                      <a16:colId xmlns:a16="http://schemas.microsoft.com/office/drawing/2014/main" val="638140408"/>
                    </a:ext>
                  </a:extLst>
                </a:gridCol>
                <a:gridCol w="1634736">
                  <a:extLst>
                    <a:ext uri="{9D8B030D-6E8A-4147-A177-3AD203B41FA5}">
                      <a16:colId xmlns:a16="http://schemas.microsoft.com/office/drawing/2014/main" val="4191804492"/>
                    </a:ext>
                  </a:extLst>
                </a:gridCol>
              </a:tblGrid>
              <a:tr h="332428">
                <a:tc gridSpan="2">
                  <a:txBody>
                    <a:bodyPr/>
                    <a:lstStyle/>
                    <a:p>
                      <a:pPr marL="0" algn="ctr" defTabSz="914400" rtl="0" eaLnBrk="1" latinLnBrk="0" hangingPunct="1">
                        <a:lnSpc>
                          <a:spcPct val="100000"/>
                        </a:lnSpc>
                        <a:spcAft>
                          <a:spcPts val="0"/>
                        </a:spcAft>
                      </a:pPr>
                      <a:r>
                        <a:rPr lang="zh-CN" sz="1800" b="1" kern="100" dirty="0">
                          <a:solidFill>
                            <a:srgbClr val="33CCCC"/>
                          </a:solidFill>
                          <a:effectLst/>
                          <a:latin typeface="微软雅黑" panose="020B0503020204020204" pitchFamily="34" charset="-122"/>
                          <a:ea typeface="微软雅黑" panose="020B0503020204020204" pitchFamily="34" charset="-122"/>
                          <a:cs typeface="+mn-cs"/>
                        </a:rPr>
                        <a:t>类别</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marL="0" algn="ctr" defTabSz="914400" rtl="0" eaLnBrk="1" latinLnBrk="0" hangingPunct="1">
                        <a:lnSpc>
                          <a:spcPct val="100000"/>
                        </a:lnSpc>
                        <a:spcAft>
                          <a:spcPts val="0"/>
                        </a:spcAft>
                      </a:pPr>
                      <a:r>
                        <a:rPr lang="zh-CN" sz="1800" b="1" kern="100" dirty="0">
                          <a:solidFill>
                            <a:srgbClr val="33CCCC"/>
                          </a:solidFill>
                          <a:effectLst/>
                          <a:latin typeface="微软雅黑" panose="020B0503020204020204" pitchFamily="34" charset="-122"/>
                          <a:ea typeface="微软雅黑" panose="020B0503020204020204" pitchFamily="34" charset="-122"/>
                          <a:cs typeface="+mn-cs"/>
                        </a:rPr>
                        <a:t>硕士研究生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CN" sz="1800" b="1" kern="100" dirty="0">
                          <a:solidFill>
                            <a:srgbClr val="33CCCC"/>
                          </a:solidFill>
                          <a:effectLst/>
                          <a:latin typeface="微软雅黑" panose="020B0503020204020204" pitchFamily="34" charset="-122"/>
                          <a:ea typeface="微软雅黑" panose="020B0503020204020204" pitchFamily="34" charset="-122"/>
                          <a:cs typeface="+mn-cs"/>
                        </a:rPr>
                        <a:t>博士研究生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CN" sz="1800" b="1" kern="100" dirty="0">
                          <a:solidFill>
                            <a:srgbClr val="33CCCC"/>
                          </a:solidFill>
                          <a:effectLst/>
                          <a:latin typeface="微软雅黑" panose="020B0503020204020204" pitchFamily="34" charset="-122"/>
                          <a:ea typeface="微软雅黑" panose="020B0503020204020204" pitchFamily="34" charset="-122"/>
                          <a:cs typeface="+mn-cs"/>
                        </a:rPr>
                        <a:t>直博生</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040077"/>
                  </a:ext>
                </a:extLst>
              </a:tr>
              <a:tr h="531296">
                <a:tc rowSpan="2">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第一年</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b="1" kern="100" dirty="0">
                          <a:effectLst/>
                          <a:latin typeface="微软雅黑 Light" panose="020B0502040204020203" pitchFamily="34" charset="-122"/>
                          <a:ea typeface="微软雅黑 Light" panose="020B0502040204020203" pitchFamily="34" charset="-122"/>
                        </a:rPr>
                        <a:t>/</a:t>
                      </a:r>
                      <a:endParaRPr lang="zh-CN" sz="1400" b="1" kern="100" dirty="0">
                        <a:effectLst/>
                        <a:latin typeface="微软雅黑 Light" panose="020B0502040204020203" pitchFamily="34" charset="-122"/>
                        <a:ea typeface="微软雅黑 Light" panose="020B0502040204020203"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4000"/>
                        </a:lnSpc>
                        <a:spcAft>
                          <a:spcPts val="0"/>
                        </a:spcAft>
                      </a:pPr>
                      <a:r>
                        <a:rPr lang="zh-CN" sz="1400" b="1" kern="100" dirty="0">
                          <a:effectLst/>
                          <a:latin typeface="微软雅黑 Light" panose="020B0502040204020203" pitchFamily="34" charset="-122"/>
                          <a:ea typeface="微软雅黑 Light" panose="020B0502040204020203" pitchFamily="34" charset="-122"/>
                        </a:rPr>
                        <a:t>学位课程成绩</a:t>
                      </a:r>
                      <a:r>
                        <a:rPr lang="en-US" sz="1400" b="1" kern="100" dirty="0">
                          <a:effectLst/>
                          <a:latin typeface="微软雅黑 Light" panose="020B0502040204020203" pitchFamily="34" charset="-122"/>
                          <a:ea typeface="微软雅黑 Light" panose="020B0502040204020203" pitchFamily="34" charset="-122"/>
                        </a:rPr>
                        <a:t>30</a:t>
                      </a:r>
                      <a:r>
                        <a:rPr lang="zh-CN" sz="1400" b="1" kern="100" dirty="0">
                          <a:effectLst/>
                          <a:latin typeface="微软雅黑 Light" panose="020B0502040204020203" pitchFamily="34" charset="-122"/>
                          <a:ea typeface="微软雅黑 Light" panose="020B0502040204020203" pitchFamily="34" charset="-122"/>
                        </a:rPr>
                        <a:t>％</a:t>
                      </a:r>
                    </a:p>
                    <a:p>
                      <a:pPr algn="ctr">
                        <a:lnSpc>
                          <a:spcPct val="114000"/>
                        </a:lnSpc>
                        <a:spcAft>
                          <a:spcPts val="0"/>
                        </a:spcAft>
                      </a:pPr>
                      <a:r>
                        <a:rPr lang="zh-CN" sz="1400" b="1" kern="100" dirty="0">
                          <a:effectLst/>
                          <a:latin typeface="微软雅黑 Light" panose="020B0502040204020203" pitchFamily="34" charset="-122"/>
                          <a:ea typeface="微软雅黑 Light" panose="020B0502040204020203" pitchFamily="34" charset="-122"/>
                        </a:rPr>
                        <a:t>开题报告或中期考核</a:t>
                      </a:r>
                      <a:r>
                        <a:rPr lang="en-US" sz="1400" b="1" kern="100" dirty="0">
                          <a:effectLst/>
                          <a:latin typeface="微软雅黑 Light" panose="020B0502040204020203" pitchFamily="34" charset="-122"/>
                          <a:ea typeface="微软雅黑 Light" panose="020B0502040204020203" pitchFamily="34" charset="-122"/>
                        </a:rPr>
                        <a:t>(</a:t>
                      </a:r>
                      <a:r>
                        <a:rPr lang="zh-CN" sz="1400" b="1" kern="100" dirty="0">
                          <a:effectLst/>
                          <a:latin typeface="微软雅黑 Light" panose="020B0502040204020203" pitchFamily="34" charset="-122"/>
                          <a:ea typeface="微软雅黑 Light" panose="020B0502040204020203" pitchFamily="34" charset="-122"/>
                        </a:rPr>
                        <a:t>硕博连读</a:t>
                      </a:r>
                      <a:r>
                        <a:rPr lang="en-US" sz="1400" b="1" kern="100" dirty="0">
                          <a:effectLst/>
                          <a:latin typeface="微软雅黑 Light" panose="020B0502040204020203" pitchFamily="34" charset="-122"/>
                          <a:ea typeface="微软雅黑 Light" panose="020B0502040204020203" pitchFamily="34" charset="-122"/>
                        </a:rPr>
                        <a:t>)</a:t>
                      </a:r>
                      <a:r>
                        <a:rPr lang="zh-CN" sz="1400" b="1" kern="100" dirty="0">
                          <a:effectLst/>
                          <a:latin typeface="微软雅黑 Light" panose="020B0502040204020203" pitchFamily="34" charset="-122"/>
                          <a:ea typeface="微软雅黑 Light" panose="020B0502040204020203" pitchFamily="34" charset="-122"/>
                        </a:rPr>
                        <a:t>成绩</a:t>
                      </a:r>
                      <a:r>
                        <a:rPr lang="en-US" sz="1400" b="1" kern="100" dirty="0">
                          <a:effectLst/>
                          <a:latin typeface="微软雅黑 Light" panose="020B0502040204020203" pitchFamily="34" charset="-122"/>
                          <a:ea typeface="微软雅黑 Light" panose="020B0502040204020203" pitchFamily="34" charset="-122"/>
                        </a:rPr>
                        <a:t>70</a:t>
                      </a:r>
                      <a:r>
                        <a:rPr lang="zh-CN" sz="1400" b="1" kern="100" dirty="0">
                          <a:effectLst/>
                          <a:latin typeface="微软雅黑 Light" panose="020B0502040204020203" pitchFamily="34" charset="-122"/>
                          <a:ea typeface="微软雅黑 Light" panose="020B0502040204020203" pitchFamily="34" charset="-122"/>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b="1" kern="100" dirty="0">
                          <a:effectLst/>
                          <a:latin typeface="微软雅黑 Light" panose="020B0502040204020203" pitchFamily="34" charset="-122"/>
                          <a:ea typeface="微软雅黑 Light" panose="020B0502040204020203" pitchFamily="34" charset="-122"/>
                        </a:rPr>
                        <a:t>/</a:t>
                      </a:r>
                      <a:endParaRPr lang="zh-CN" sz="1400" b="1" kern="100" dirty="0">
                        <a:effectLst/>
                        <a:latin typeface="微软雅黑 Light" panose="020B0502040204020203" pitchFamily="34" charset="-122"/>
                        <a:ea typeface="微软雅黑 Light" panose="020B0502040204020203" pitchFamily="34"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483472"/>
                  </a:ext>
                </a:extLst>
              </a:tr>
              <a:tr h="332428">
                <a:tc vMerge="1">
                  <a:txBody>
                    <a:bodyPr/>
                    <a:lstStyle/>
                    <a:p>
                      <a:endParaRPr lang="zh-CN" altLang="en-US"/>
                    </a:p>
                  </a:txBody>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第二学期末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学位课程成绩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b="1" kern="100" dirty="0">
                          <a:effectLst/>
                          <a:latin typeface="微软雅黑 Light" panose="020B0502040204020203" pitchFamily="34" charset="-122"/>
                          <a:ea typeface="微软雅黑 Light" panose="020B0502040204020203" pitchFamily="34" charset="-122"/>
                        </a:rPr>
                        <a:t>/</a:t>
                      </a:r>
                      <a:endParaRPr lang="zh-CN" sz="1400" b="1" kern="100" dirty="0">
                        <a:effectLst/>
                        <a:latin typeface="微软雅黑 Light" panose="020B0502040204020203" pitchFamily="34" charset="-122"/>
                        <a:ea typeface="微软雅黑 Light" panose="020B0502040204020203"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学位课程成绩</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990867"/>
                  </a:ext>
                </a:extLst>
              </a:tr>
              <a:tr h="332428">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第二年</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开题报告成绩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中期考核成绩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开题报告成绩</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544420"/>
                  </a:ext>
                </a:extLst>
              </a:tr>
              <a:tr h="664861">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第三年</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CN" sz="1400" b="1" kern="100" dirty="0">
                          <a:solidFill>
                            <a:schemeClr val="tx1"/>
                          </a:solidFill>
                          <a:effectLst/>
                          <a:latin typeface="微软雅黑 Light" panose="020B0502040204020203" pitchFamily="34" charset="-122"/>
                          <a:ea typeface="微软雅黑 Light" panose="020B0502040204020203" pitchFamily="34" charset="-122"/>
                          <a:cs typeface="+mn-cs"/>
                        </a:rPr>
                        <a:t>论文预汇报成绩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b="1" kern="100" dirty="0">
                          <a:effectLst/>
                          <a:latin typeface="微软雅黑 Light" panose="020B0502040204020203" pitchFamily="34" charset="-122"/>
                          <a:ea typeface="微软雅黑 Light" panose="020B0502040204020203" pitchFamily="34" charset="-122"/>
                        </a:rPr>
                        <a:t>论文预汇报成绩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4000"/>
                        </a:lnSpc>
                        <a:spcAft>
                          <a:spcPts val="0"/>
                        </a:spcAft>
                      </a:pPr>
                      <a:r>
                        <a:rPr lang="zh-CN" sz="1400" b="1" kern="100" dirty="0">
                          <a:effectLst/>
                          <a:latin typeface="微软雅黑 Light" panose="020B0502040204020203" pitchFamily="34" charset="-122"/>
                          <a:ea typeface="微软雅黑 Light" panose="020B0502040204020203" pitchFamily="34" charset="-122"/>
                        </a:rPr>
                        <a:t>学位课程成绩</a:t>
                      </a:r>
                      <a:r>
                        <a:rPr lang="en-US" sz="1400" b="1" kern="100" dirty="0">
                          <a:solidFill>
                            <a:schemeClr val="tx1"/>
                          </a:solidFill>
                          <a:effectLst/>
                          <a:latin typeface="微软雅黑 Light" panose="020B0502040204020203" pitchFamily="34" charset="-122"/>
                          <a:ea typeface="微软雅黑 Light" panose="020B0502040204020203" pitchFamily="34" charset="-122"/>
                          <a:cs typeface="+mn-cs"/>
                        </a:rPr>
                        <a:t>30</a:t>
                      </a:r>
                      <a:r>
                        <a:rPr lang="zh-CN" sz="1400" b="1" kern="100" dirty="0">
                          <a:solidFill>
                            <a:schemeClr val="tx1"/>
                          </a:solidFill>
                          <a:effectLst/>
                          <a:latin typeface="微软雅黑 Light" panose="020B0502040204020203" pitchFamily="34" charset="-122"/>
                          <a:ea typeface="微软雅黑 Light" panose="020B0502040204020203" pitchFamily="34" charset="-122"/>
                          <a:cs typeface="+mn-cs"/>
                        </a:rPr>
                        <a:t>％</a:t>
                      </a:r>
                    </a:p>
                    <a:p>
                      <a:pPr algn="ctr">
                        <a:lnSpc>
                          <a:spcPct val="114000"/>
                        </a:lnSpc>
                        <a:spcAft>
                          <a:spcPts val="0"/>
                        </a:spcAft>
                      </a:pPr>
                      <a:r>
                        <a:rPr lang="zh-CN" sz="1400" b="1" kern="100" dirty="0">
                          <a:effectLst/>
                          <a:latin typeface="微软雅黑 Light" panose="020B0502040204020203" pitchFamily="34" charset="-122"/>
                          <a:ea typeface="微软雅黑 Light" panose="020B0502040204020203" pitchFamily="34" charset="-122"/>
                        </a:rPr>
                        <a:t>中期考核成绩</a:t>
                      </a:r>
                      <a:r>
                        <a:rPr lang="en-US" sz="1400" b="1" kern="100" dirty="0">
                          <a:effectLst/>
                          <a:latin typeface="微软雅黑 Light" panose="020B0502040204020203" pitchFamily="34" charset="-122"/>
                          <a:ea typeface="微软雅黑 Light" panose="020B0502040204020203" pitchFamily="34" charset="-122"/>
                        </a:rPr>
                        <a:t>70</a:t>
                      </a:r>
                      <a:r>
                        <a:rPr lang="zh-CN" sz="1400" b="1" kern="100" dirty="0">
                          <a:effectLst/>
                          <a:latin typeface="微软雅黑 Light" panose="020B0502040204020203" pitchFamily="34" charset="-122"/>
                          <a:ea typeface="微软雅黑 Light" panose="020B0502040204020203" pitchFamily="34" charset="-122"/>
                        </a:rPr>
                        <a:t>％</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812231"/>
                  </a:ext>
                </a:extLst>
              </a:tr>
              <a:tr h="332428">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第四年</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ts val="1200"/>
                        </a:lnSpc>
                        <a:spcAft>
                          <a:spcPts val="0"/>
                        </a:spcAft>
                      </a:pPr>
                      <a:r>
                        <a:rPr lang="en-US" sz="1400" b="1" kern="100" dirty="0">
                          <a:effectLst/>
                          <a:latin typeface="微软雅黑 Light" panose="020B0502040204020203" pitchFamily="34" charset="-122"/>
                          <a:ea typeface="微软雅黑 Light" panose="020B0502040204020203" pitchFamily="34" charset="-122"/>
                        </a:rPr>
                        <a:t>/</a:t>
                      </a:r>
                      <a:endParaRPr lang="zh-CN" sz="1400" b="1" kern="100" dirty="0">
                        <a:effectLst/>
                        <a:latin typeface="微软雅黑 Light" panose="020B0502040204020203" pitchFamily="34" charset="-122"/>
                        <a:ea typeface="微软雅黑 Light" panose="020B0502040204020203"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hMerge="1">
                  <a:txBody>
                    <a:bodyPr/>
                    <a:lstStyle/>
                    <a:p>
                      <a:endParaRPr lang="zh-CN" altLang="en-US"/>
                    </a:p>
                  </a:txBody>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中期考核成绩</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763595"/>
                  </a:ext>
                </a:extLst>
              </a:tr>
              <a:tr h="332428">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第五年</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第一学期末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vMerge="1">
                  <a:txBody>
                    <a:bodyPr/>
                    <a:lstStyle/>
                    <a:p>
                      <a:endParaRPr lang="zh-CN" altLang="en-US"/>
                    </a:p>
                  </a:txBody>
                  <a:tcPr/>
                </a:tc>
                <a:tc hMerge="1" vMerge="1">
                  <a:txBody>
                    <a:bodyPr/>
                    <a:lstStyle/>
                    <a:p>
                      <a:endParaRPr lang="zh-CN" altLang="en-US"/>
                    </a:p>
                  </a:txBody>
                  <a:tcPr/>
                </a:tc>
                <a:tc>
                  <a:txBody>
                    <a:bodyPr/>
                    <a:lstStyle/>
                    <a:p>
                      <a:pPr algn="ctr">
                        <a:lnSpc>
                          <a:spcPct val="100000"/>
                        </a:lnSpc>
                        <a:spcAft>
                          <a:spcPts val="0"/>
                        </a:spcAft>
                      </a:pPr>
                      <a:r>
                        <a:rPr lang="zh-CN" sz="1400" b="1" kern="100" dirty="0">
                          <a:effectLst/>
                          <a:latin typeface="微软雅黑 Light" panose="020B0502040204020203" pitchFamily="34" charset="-122"/>
                          <a:ea typeface="微软雅黑 Light" panose="020B0502040204020203" pitchFamily="34" charset="-122"/>
                        </a:rPr>
                        <a:t>论文预汇报成绩</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734344"/>
                  </a:ext>
                </a:extLst>
              </a:tr>
            </a:tbl>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考核制度</a:t>
            </a:r>
          </a:p>
        </p:txBody>
      </p:sp>
      <p:sp>
        <p:nvSpPr>
          <p:cNvPr id="4" name="TextBox 3"/>
          <p:cNvSpPr txBox="1"/>
          <p:nvPr/>
        </p:nvSpPr>
        <p:spPr>
          <a:xfrm>
            <a:off x="900113" y="2133600"/>
            <a:ext cx="7488237" cy="4516438"/>
          </a:xfrm>
          <a:prstGeom prst="rect">
            <a:avLst/>
          </a:prstGeom>
          <a:noFill/>
        </p:spPr>
        <p:txBody>
          <a:bodyPr>
            <a:spAutoFit/>
          </a:bodyPr>
          <a:lstStyle/>
          <a:p>
            <a:pPr eaLnBrk="1" hangingPunct="1">
              <a:buClr>
                <a:srgbClr val="FF0000"/>
              </a:buClr>
              <a:defRPr/>
            </a:pPr>
            <a:r>
              <a:rPr lang="zh-CN" altLang="en-US" sz="2000" b="1" dirty="0">
                <a:solidFill>
                  <a:srgbClr val="0000FF"/>
                </a:solidFill>
                <a:effectLst>
                  <a:outerShdw blurRad="38100" dist="38100" dir="2700000" algn="tl">
                    <a:srgbClr val="000000">
                      <a:alpha val="43137"/>
                    </a:srgbClr>
                  </a:outerShdw>
                </a:effectLst>
                <a:latin typeface="微软雅黑" pitchFamily="34" charset="-122"/>
                <a:ea typeface="微软雅黑" pitchFamily="34" charset="-122"/>
              </a:rPr>
              <a:t>实行筛选淘汰制度</a:t>
            </a:r>
          </a:p>
          <a:p>
            <a:pPr indent="541338" eaLnBrk="1" hangingPunct="1">
              <a:lnSpc>
                <a:spcPct val="120000"/>
              </a:lnSpc>
              <a:spcBef>
                <a:spcPts val="600"/>
              </a:spcBef>
              <a:buClr>
                <a:srgbClr val="FF0000"/>
              </a:buClr>
              <a:defRPr/>
            </a:pPr>
            <a:r>
              <a:rPr lang="zh-CN" altLang="en-US" dirty="0">
                <a:latin typeface="Arial" charset="0"/>
                <a:ea typeface="微软雅黑" panose="020B0503020204020204" pitchFamily="34" charset="-122"/>
              </a:rPr>
              <a:t>为保证研究生培养质量，研究生考核设置相对比例的通过率，实行筛选淘汰制度。对于未通过考核的研究生，按照</a:t>
            </a:r>
            <a:r>
              <a:rPr lang="en-US" altLang="zh-CN" dirty="0">
                <a:latin typeface="Arial" charset="0"/>
                <a:ea typeface="微软雅黑" panose="020B0503020204020204" pitchFamily="34" charset="-122"/>
              </a:rPr>
              <a:t>《</a:t>
            </a:r>
            <a:r>
              <a:rPr lang="zh-CN" altLang="en-US" dirty="0">
                <a:latin typeface="Arial" charset="0"/>
                <a:ea typeface="微软雅黑" panose="020B0503020204020204" pitchFamily="34" charset="-122"/>
              </a:rPr>
              <a:t>中国科学院大学学生管理规定</a:t>
            </a:r>
            <a:r>
              <a:rPr lang="en-US" altLang="zh-CN" dirty="0">
                <a:latin typeface="Arial" charset="0"/>
                <a:ea typeface="微软雅黑" panose="020B0503020204020204" pitchFamily="34" charset="-122"/>
              </a:rPr>
              <a:t>》</a:t>
            </a:r>
            <a:r>
              <a:rPr lang="zh-CN" altLang="en-US" dirty="0">
                <a:latin typeface="Arial" charset="0"/>
                <a:ea typeface="微软雅黑" panose="020B0503020204020204" pitchFamily="34" charset="-122"/>
              </a:rPr>
              <a:t>进行分流。</a:t>
            </a:r>
          </a:p>
          <a:p>
            <a:pPr indent="541338" eaLnBrk="1" hangingPunct="1">
              <a:lnSpc>
                <a:spcPct val="120000"/>
              </a:lnSpc>
              <a:spcBef>
                <a:spcPts val="600"/>
              </a:spcBef>
              <a:buClr>
                <a:srgbClr val="FF0000"/>
              </a:buClr>
              <a:defRPr/>
            </a:pPr>
            <a:r>
              <a:rPr lang="en-US" altLang="zh-CN" dirty="0">
                <a:latin typeface="Arial" charset="0"/>
                <a:ea typeface="微软雅黑" panose="020B0503020204020204" pitchFamily="34" charset="-122"/>
              </a:rPr>
              <a:t>1.	</a:t>
            </a:r>
            <a:r>
              <a:rPr lang="zh-CN" altLang="en-US" dirty="0">
                <a:latin typeface="Arial" charset="0"/>
                <a:ea typeface="微软雅黑" panose="020B0503020204020204" pitchFamily="34" charset="-122"/>
              </a:rPr>
              <a:t>在年终报告考核中，考核成绩排在所在</a:t>
            </a:r>
            <a:r>
              <a:rPr lang="zh-CN" altLang="en-US" dirty="0">
                <a:solidFill>
                  <a:srgbClr val="FF0000"/>
                </a:solidFill>
                <a:latin typeface="Arial" charset="0"/>
                <a:ea typeface="微软雅黑" panose="020B0503020204020204" pitchFamily="34" charset="-122"/>
              </a:rPr>
              <a:t>小组最后</a:t>
            </a:r>
            <a:r>
              <a:rPr lang="en-US" altLang="zh-CN" dirty="0">
                <a:solidFill>
                  <a:srgbClr val="FF0000"/>
                </a:solidFill>
                <a:latin typeface="Arial" charset="0"/>
                <a:ea typeface="微软雅黑" panose="020B0503020204020204" pitchFamily="34" charset="-122"/>
              </a:rPr>
              <a:t>10</a:t>
            </a:r>
            <a:r>
              <a:rPr lang="zh-CN" altLang="en-US" dirty="0">
                <a:solidFill>
                  <a:srgbClr val="FF0000"/>
                </a:solidFill>
                <a:latin typeface="Arial" charset="0"/>
                <a:ea typeface="微软雅黑" panose="020B0503020204020204" pitchFamily="34" charset="-122"/>
              </a:rPr>
              <a:t>％</a:t>
            </a:r>
            <a:r>
              <a:rPr lang="zh-CN" altLang="en-US" dirty="0">
                <a:latin typeface="Arial" charset="0"/>
                <a:ea typeface="微软雅黑" panose="020B0503020204020204" pitchFamily="34" charset="-122"/>
              </a:rPr>
              <a:t>的同学，需进行考核</a:t>
            </a:r>
            <a:r>
              <a:rPr lang="zh-CN" altLang="en-US" dirty="0">
                <a:solidFill>
                  <a:srgbClr val="FF0000"/>
                </a:solidFill>
                <a:latin typeface="Arial" charset="0"/>
                <a:ea typeface="微软雅黑" panose="020B0503020204020204" pitchFamily="34" charset="-122"/>
              </a:rPr>
              <a:t>复议</a:t>
            </a:r>
            <a:r>
              <a:rPr lang="zh-CN" altLang="en-US" dirty="0">
                <a:latin typeface="Arial" charset="0"/>
                <a:ea typeface="微软雅黑" panose="020B0503020204020204" pitchFamily="34" charset="-122"/>
              </a:rPr>
              <a:t>；</a:t>
            </a:r>
          </a:p>
          <a:p>
            <a:pPr indent="541338" eaLnBrk="1" hangingPunct="1">
              <a:lnSpc>
                <a:spcPct val="120000"/>
              </a:lnSpc>
              <a:spcBef>
                <a:spcPts val="600"/>
              </a:spcBef>
              <a:buClr>
                <a:srgbClr val="FF0000"/>
              </a:buClr>
              <a:defRPr/>
            </a:pPr>
            <a:r>
              <a:rPr lang="en-US" altLang="zh-CN" dirty="0">
                <a:latin typeface="Arial" charset="0"/>
                <a:ea typeface="微软雅黑" panose="020B0503020204020204" pitchFamily="34" charset="-122"/>
              </a:rPr>
              <a:t>2.	</a:t>
            </a:r>
            <a:r>
              <a:rPr lang="zh-CN" altLang="en-US" dirty="0">
                <a:latin typeface="Arial" charset="0"/>
                <a:ea typeface="微软雅黑" panose="020B0503020204020204" pitchFamily="34" charset="-122"/>
              </a:rPr>
              <a:t>考核复议以班级为单位进行。参加</a:t>
            </a:r>
            <a:r>
              <a:rPr lang="zh-CN" altLang="en-US" dirty="0">
                <a:solidFill>
                  <a:srgbClr val="FF0000"/>
                </a:solidFill>
                <a:latin typeface="Arial" charset="0"/>
                <a:ea typeface="微软雅黑" panose="020B0503020204020204" pitchFamily="34" charset="-122"/>
              </a:rPr>
              <a:t>复议排名后</a:t>
            </a:r>
            <a:r>
              <a:rPr lang="en-US" altLang="zh-CN" dirty="0">
                <a:solidFill>
                  <a:srgbClr val="FF0000"/>
                </a:solidFill>
                <a:latin typeface="Arial" charset="0"/>
                <a:ea typeface="微软雅黑" panose="020B0503020204020204" pitchFamily="34" charset="-122"/>
              </a:rPr>
              <a:t>25</a:t>
            </a:r>
            <a:r>
              <a:rPr lang="zh-CN" altLang="en-US" dirty="0">
                <a:solidFill>
                  <a:srgbClr val="FF0000"/>
                </a:solidFill>
                <a:latin typeface="Arial" charset="0"/>
                <a:ea typeface="微软雅黑" panose="020B0503020204020204" pitchFamily="34" charset="-122"/>
              </a:rPr>
              <a:t>％</a:t>
            </a:r>
            <a:r>
              <a:rPr lang="en-US" altLang="zh-CN" dirty="0">
                <a:latin typeface="Arial" charset="0"/>
                <a:ea typeface="微软雅黑" panose="020B0503020204020204" pitchFamily="34" charset="-122"/>
              </a:rPr>
              <a:t>(</a:t>
            </a:r>
            <a:r>
              <a:rPr lang="zh-CN" altLang="en-US" dirty="0">
                <a:latin typeface="Arial" charset="0"/>
                <a:ea typeface="微软雅黑" panose="020B0503020204020204" pitchFamily="34" charset="-122"/>
              </a:rPr>
              <a:t>不高于</a:t>
            </a:r>
            <a:r>
              <a:rPr lang="en-US" altLang="zh-CN" dirty="0">
                <a:latin typeface="Arial" charset="0"/>
                <a:ea typeface="微软雅黑" panose="020B0503020204020204" pitchFamily="34" charset="-122"/>
              </a:rPr>
              <a:t>)</a:t>
            </a:r>
            <a:r>
              <a:rPr lang="zh-CN" altLang="en-US" dirty="0">
                <a:latin typeface="Arial" charset="0"/>
                <a:ea typeface="微软雅黑" panose="020B0503020204020204" pitchFamily="34" charset="-122"/>
              </a:rPr>
              <a:t>的同学，考核等级直接</a:t>
            </a:r>
            <a:r>
              <a:rPr lang="zh-CN" altLang="en-US" dirty="0">
                <a:solidFill>
                  <a:srgbClr val="FF0000"/>
                </a:solidFill>
                <a:latin typeface="Arial" charset="0"/>
                <a:ea typeface="微软雅黑" panose="020B0503020204020204" pitchFamily="34" charset="-122"/>
              </a:rPr>
              <a:t>定为</a:t>
            </a:r>
            <a:r>
              <a:rPr lang="en-US" altLang="zh-CN" dirty="0">
                <a:solidFill>
                  <a:srgbClr val="FF0000"/>
                </a:solidFill>
                <a:latin typeface="Arial" charset="0"/>
                <a:ea typeface="微软雅黑" panose="020B0503020204020204" pitchFamily="34" charset="-122"/>
              </a:rPr>
              <a:t>D</a:t>
            </a:r>
            <a:r>
              <a:rPr lang="zh-CN" altLang="en-US" dirty="0">
                <a:solidFill>
                  <a:srgbClr val="FF0000"/>
                </a:solidFill>
                <a:latin typeface="Arial" charset="0"/>
                <a:ea typeface="微软雅黑" panose="020B0503020204020204" pitchFamily="34" charset="-122"/>
              </a:rPr>
              <a:t>档</a:t>
            </a:r>
            <a:r>
              <a:rPr lang="zh-CN" altLang="en-US" dirty="0">
                <a:latin typeface="Arial" charset="0"/>
                <a:ea typeface="微软雅黑" panose="020B0503020204020204" pitchFamily="34" charset="-122"/>
              </a:rPr>
              <a:t>；半年后再进行</a:t>
            </a:r>
            <a:r>
              <a:rPr lang="zh-CN" altLang="en-US" dirty="0">
                <a:solidFill>
                  <a:srgbClr val="FF0000"/>
                </a:solidFill>
                <a:latin typeface="Arial" charset="0"/>
                <a:ea typeface="微软雅黑" panose="020B0503020204020204" pitchFamily="34" charset="-122"/>
              </a:rPr>
              <a:t>追加考核</a:t>
            </a:r>
            <a:r>
              <a:rPr lang="zh-CN" altLang="en-US" dirty="0">
                <a:latin typeface="Arial" charset="0"/>
                <a:ea typeface="微软雅黑" panose="020B0503020204020204" pitchFamily="34" charset="-122"/>
              </a:rPr>
              <a:t>，考核良好者，等级定为</a:t>
            </a:r>
            <a:r>
              <a:rPr lang="en-US" altLang="zh-CN" dirty="0">
                <a:latin typeface="Arial" charset="0"/>
                <a:ea typeface="微软雅黑" panose="020B0503020204020204" pitchFamily="34" charset="-122"/>
              </a:rPr>
              <a:t>C</a:t>
            </a:r>
            <a:r>
              <a:rPr lang="zh-CN" altLang="en-US" dirty="0">
                <a:latin typeface="Arial" charset="0"/>
                <a:ea typeface="微软雅黑" panose="020B0503020204020204" pitchFamily="34" charset="-122"/>
              </a:rPr>
              <a:t>档，</a:t>
            </a:r>
            <a:r>
              <a:rPr lang="zh-CN" altLang="en-US" dirty="0">
                <a:solidFill>
                  <a:srgbClr val="FF0000"/>
                </a:solidFill>
                <a:latin typeface="Arial" charset="0"/>
                <a:ea typeface="微软雅黑" panose="020B0503020204020204" pitchFamily="34" charset="-122"/>
              </a:rPr>
              <a:t>非良好者，定为考核不合格</a:t>
            </a:r>
            <a:r>
              <a:rPr lang="zh-CN" altLang="en-US" dirty="0">
                <a:latin typeface="Arial" charset="0"/>
                <a:ea typeface="微软雅黑" panose="020B0503020204020204" pitchFamily="34" charset="-122"/>
              </a:rPr>
              <a:t>。</a:t>
            </a:r>
          </a:p>
          <a:p>
            <a:pPr indent="541338" eaLnBrk="1" hangingPunct="1">
              <a:lnSpc>
                <a:spcPct val="120000"/>
              </a:lnSpc>
              <a:spcBef>
                <a:spcPts val="600"/>
              </a:spcBef>
              <a:buClr>
                <a:srgbClr val="FF0000"/>
              </a:buClr>
              <a:defRPr/>
            </a:pPr>
            <a:r>
              <a:rPr lang="en-US" altLang="zh-CN" dirty="0">
                <a:latin typeface="Arial" charset="0"/>
                <a:ea typeface="微软雅黑" panose="020B0503020204020204" pitchFamily="34" charset="-122"/>
              </a:rPr>
              <a:t>3.	</a:t>
            </a:r>
            <a:r>
              <a:rPr lang="zh-CN" altLang="en-US" dirty="0">
                <a:latin typeface="Arial" charset="0"/>
                <a:ea typeface="微软雅黑" panose="020B0503020204020204" pitchFamily="34" charset="-122"/>
              </a:rPr>
              <a:t>一次考核不合格，</a:t>
            </a:r>
            <a:r>
              <a:rPr lang="zh-CN" altLang="en-US" dirty="0">
                <a:solidFill>
                  <a:srgbClr val="FF0000"/>
                </a:solidFill>
                <a:latin typeface="Arial" charset="0"/>
                <a:ea typeface="微软雅黑" panose="020B0503020204020204" pitchFamily="34" charset="-122"/>
              </a:rPr>
              <a:t>下年度报告考核仍列为</a:t>
            </a:r>
            <a:r>
              <a:rPr lang="en-US" altLang="zh-CN" dirty="0">
                <a:solidFill>
                  <a:srgbClr val="FF0000"/>
                </a:solidFill>
                <a:latin typeface="Arial" charset="0"/>
                <a:ea typeface="微软雅黑" panose="020B0503020204020204" pitchFamily="34" charset="-122"/>
              </a:rPr>
              <a:t>D</a:t>
            </a:r>
            <a:r>
              <a:rPr lang="zh-CN" altLang="en-US" dirty="0">
                <a:solidFill>
                  <a:srgbClr val="FF0000"/>
                </a:solidFill>
                <a:latin typeface="Arial" charset="0"/>
                <a:ea typeface="微软雅黑" panose="020B0503020204020204" pitchFamily="34" charset="-122"/>
              </a:rPr>
              <a:t>档者</a:t>
            </a:r>
            <a:r>
              <a:rPr lang="zh-CN" altLang="en-US" dirty="0">
                <a:latin typeface="Arial" charset="0"/>
                <a:ea typeface="微软雅黑" panose="020B0503020204020204" pitchFamily="34" charset="-122"/>
              </a:rPr>
              <a:t>，定为不宜继续培养。硕士研究生和统考博士研究生劝退，硕博连读、直博研究生劝转为硕士培养或退学。</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C00000"/>
                </a:solidFill>
                <a:latin typeface="微软雅黑" panose="020B0503020204020204" pitchFamily="34" charset="-122"/>
                <a:ea typeface="微软雅黑" panose="020B0503020204020204" pitchFamily="34" charset="-122"/>
              </a:rPr>
              <a:t>医疗制度</a:t>
            </a:r>
          </a:p>
        </p:txBody>
      </p:sp>
      <p:sp>
        <p:nvSpPr>
          <p:cNvPr id="9219" name="Rectangle 3"/>
          <p:cNvSpPr txBox="1">
            <a:spLocks noChangeArrowheads="1"/>
          </p:cNvSpPr>
          <p:nvPr/>
        </p:nvSpPr>
        <p:spPr bwMode="auto">
          <a:xfrm>
            <a:off x="963613" y="2214563"/>
            <a:ext cx="7500937" cy="3302669"/>
          </a:xfrm>
          <a:prstGeom prst="rect">
            <a:avLst/>
          </a:prstGeom>
          <a:noFill/>
          <a:ln w="9525">
            <a:noFill/>
            <a:miter lim="800000"/>
            <a:headEnd/>
            <a:tailEnd/>
          </a:ln>
        </p:spPr>
        <p:txBody>
          <a:bodyPr/>
          <a:lstStyle/>
          <a:p>
            <a:pPr marL="452438" indent="-452438" eaLnBrk="1" hangingPunct="1">
              <a:lnSpc>
                <a:spcPct val="150000"/>
              </a:lnSpc>
              <a:spcAft>
                <a:spcPts val="600"/>
              </a:spcAft>
              <a:buFont typeface="Wingdings" pitchFamily="2" charset="2"/>
              <a:buChar char="u"/>
              <a:defRPr/>
            </a:pPr>
            <a:r>
              <a:rPr lang="zh-CN" altLang="en-US" b="1" dirty="0">
                <a:latin typeface="Arial Rounded MT Bold"/>
                <a:ea typeface="微软雅黑 Light" panose="020B0502040204020203" pitchFamily="34" charset="-122"/>
              </a:rPr>
              <a:t>按上海市规定，</a:t>
            </a:r>
            <a:r>
              <a:rPr lang="zh-CN" altLang="en-US" b="1" dirty="0">
                <a:solidFill>
                  <a:srgbClr val="FF0000"/>
                </a:solidFill>
                <a:latin typeface="Arial Rounded MT Bold"/>
                <a:ea typeface="微软雅黑 Light" panose="020B0502040204020203" pitchFamily="34" charset="-122"/>
              </a:rPr>
              <a:t>研究生纳入城镇居民基本医疗保险体系</a:t>
            </a:r>
            <a:r>
              <a:rPr lang="zh-CN" altLang="en-US" b="1" dirty="0" smtClean="0">
                <a:solidFill>
                  <a:srgbClr val="FF0000"/>
                </a:solidFill>
                <a:latin typeface="Arial Rounded MT Bold"/>
                <a:ea typeface="微软雅黑 Light" panose="020B0502040204020203" pitchFamily="34" charset="-122"/>
              </a:rPr>
              <a:t>管理</a:t>
            </a:r>
            <a:endParaRPr lang="en-US" altLang="zh-CN" b="1" dirty="0" smtClean="0">
              <a:solidFill>
                <a:srgbClr val="FF0000"/>
              </a:solidFill>
              <a:latin typeface="Arial Rounded MT Bold"/>
              <a:ea typeface="微软雅黑 Light" panose="020B0502040204020203" pitchFamily="34" charset="-122"/>
            </a:endParaRPr>
          </a:p>
          <a:p>
            <a:pPr marL="452438" indent="-452438" eaLnBrk="1" hangingPunct="1">
              <a:lnSpc>
                <a:spcPct val="150000"/>
              </a:lnSpc>
              <a:spcAft>
                <a:spcPts val="600"/>
              </a:spcAft>
              <a:buFont typeface="Wingdings" pitchFamily="2" charset="2"/>
              <a:buChar char="u"/>
              <a:defRPr/>
            </a:pPr>
            <a:r>
              <a:rPr lang="en-US" altLang="zh-CN" b="1" dirty="0" smtClean="0">
                <a:latin typeface="Arial Rounded MT Bold"/>
                <a:ea typeface="微软雅黑 Light" panose="020B0502040204020203" pitchFamily="34" charset="-122"/>
              </a:rPr>
              <a:t>2016</a:t>
            </a:r>
            <a:r>
              <a:rPr lang="zh-CN" altLang="en-US" b="1" dirty="0" smtClean="0">
                <a:latin typeface="Arial Rounded MT Bold"/>
                <a:ea typeface="微软雅黑 Light" panose="020B0502040204020203" pitchFamily="34" charset="-122"/>
              </a:rPr>
              <a:t>年</a:t>
            </a:r>
            <a:r>
              <a:rPr lang="zh-CN" altLang="en-US" b="1" dirty="0">
                <a:solidFill>
                  <a:srgbClr val="FF0000"/>
                </a:solidFill>
                <a:latin typeface="Arial Rounded MT Bold"/>
                <a:ea typeface="微软雅黑 Light" panose="020B0502040204020203" pitchFamily="34" charset="-122"/>
              </a:rPr>
              <a:t>个人缴费</a:t>
            </a:r>
            <a:r>
              <a:rPr lang="zh-CN" altLang="en-US" b="1" dirty="0" smtClean="0">
                <a:latin typeface="Arial Rounded MT Bold"/>
                <a:ea typeface="微软雅黑 Light" panose="020B0502040204020203" pitchFamily="34" charset="-122"/>
              </a:rPr>
              <a:t>是</a:t>
            </a:r>
            <a:r>
              <a:rPr lang="en-US" altLang="zh-CN" b="1" dirty="0" smtClean="0">
                <a:solidFill>
                  <a:srgbClr val="FF0000"/>
                </a:solidFill>
                <a:latin typeface="Arial Rounded MT Bold"/>
                <a:ea typeface="微软雅黑 Light" panose="020B0502040204020203" pitchFamily="34" charset="-122"/>
              </a:rPr>
              <a:t>100</a:t>
            </a:r>
            <a:r>
              <a:rPr lang="zh-CN" altLang="en-US" b="1" dirty="0">
                <a:solidFill>
                  <a:srgbClr val="FF0000"/>
                </a:solidFill>
                <a:latin typeface="Arial Rounded MT Bold"/>
                <a:ea typeface="微软雅黑 Light" panose="020B0502040204020203" pitchFamily="34" charset="-122"/>
              </a:rPr>
              <a:t>元</a:t>
            </a:r>
            <a:r>
              <a:rPr lang="en-US" altLang="zh-CN" b="1" dirty="0">
                <a:latin typeface="Arial Rounded MT Bold"/>
                <a:ea typeface="微软雅黑 Light" panose="020B0502040204020203" pitchFamily="34" charset="-122"/>
              </a:rPr>
              <a:t>/</a:t>
            </a:r>
            <a:r>
              <a:rPr lang="zh-CN" altLang="en-US" b="1" dirty="0" smtClean="0">
                <a:latin typeface="Arial Rounded MT Bold"/>
                <a:ea typeface="微软雅黑 Light" panose="020B0502040204020203" pitchFamily="34" charset="-122"/>
              </a:rPr>
              <a:t>人，随着</a:t>
            </a:r>
            <a:r>
              <a:rPr lang="zh-CN" altLang="en-US" b="1" dirty="0">
                <a:latin typeface="Arial Rounded MT Bold"/>
                <a:ea typeface="微软雅黑 Light" panose="020B0502040204020203" pitchFamily="34" charset="-122"/>
              </a:rPr>
              <a:t>居民医保中小学生的标准同步调整。</a:t>
            </a:r>
            <a:r>
              <a:rPr lang="zh-CN" altLang="en-US" b="1" dirty="0" smtClean="0">
                <a:latin typeface="Arial Rounded MT Bold"/>
                <a:ea typeface="微软雅黑 Light" panose="020B0502040204020203" pitchFamily="34" charset="-122"/>
              </a:rPr>
              <a:t>今年</a:t>
            </a:r>
            <a:r>
              <a:rPr lang="en-US" altLang="zh-CN" b="1" dirty="0" smtClean="0">
                <a:latin typeface="Arial Rounded MT Bold"/>
                <a:ea typeface="微软雅黑 Light" panose="020B0502040204020203" pitchFamily="34" charset="-122"/>
              </a:rPr>
              <a:t>100</a:t>
            </a:r>
            <a:r>
              <a:rPr lang="zh-CN" altLang="en-US" b="1" dirty="0" smtClean="0">
                <a:latin typeface="Arial Rounded MT Bold"/>
                <a:ea typeface="微软雅黑 Light" panose="020B0502040204020203" pitchFamily="34" charset="-122"/>
              </a:rPr>
              <a:t>元</a:t>
            </a:r>
            <a:r>
              <a:rPr lang="zh-CN" altLang="en-US" b="1" dirty="0">
                <a:latin typeface="Arial Rounded MT Bold"/>
                <a:ea typeface="微软雅黑 Light" panose="020B0502040204020203" pitchFamily="34" charset="-122"/>
              </a:rPr>
              <a:t>的个人医保</a:t>
            </a:r>
            <a:r>
              <a:rPr lang="zh-CN" altLang="en-US" b="1" dirty="0" smtClean="0">
                <a:latin typeface="Arial Rounded MT Bold"/>
                <a:ea typeface="微软雅黑 Light" panose="020B0502040204020203" pitchFamily="34" charset="-122"/>
              </a:rPr>
              <a:t>缴费已在</a:t>
            </a:r>
            <a:r>
              <a:rPr lang="en-US" altLang="zh-CN" b="1" dirty="0" smtClean="0">
                <a:latin typeface="Arial Rounded MT Bold"/>
                <a:ea typeface="微软雅黑 Light" panose="020B0502040204020203" pitchFamily="34" charset="-122"/>
              </a:rPr>
              <a:t>6</a:t>
            </a:r>
            <a:r>
              <a:rPr lang="zh-CN" altLang="en-US" b="1" dirty="0" smtClean="0">
                <a:latin typeface="Arial Rounded MT Bold"/>
                <a:ea typeface="微软雅黑 Light" panose="020B0502040204020203" pitchFamily="34" charset="-122"/>
              </a:rPr>
              <a:t>月份</a:t>
            </a:r>
            <a:r>
              <a:rPr lang="zh-CN" altLang="en-US" b="1" dirty="0">
                <a:latin typeface="Arial Rounded MT Bold"/>
                <a:ea typeface="微软雅黑 Light" panose="020B0502040204020203" pitchFamily="34" charset="-122"/>
              </a:rPr>
              <a:t>的奖助学金中代为扣缴。</a:t>
            </a:r>
          </a:p>
          <a:p>
            <a:pPr marL="446088" indent="-446088" eaLnBrk="1" hangingPunct="1">
              <a:lnSpc>
                <a:spcPct val="150000"/>
              </a:lnSpc>
              <a:spcAft>
                <a:spcPts val="600"/>
              </a:spcAft>
              <a:buFont typeface="Wingdings" pitchFamily="2" charset="2"/>
              <a:buChar char="u"/>
              <a:defRPr/>
            </a:pPr>
            <a:r>
              <a:rPr lang="zh-CN" altLang="en-US" b="1" dirty="0">
                <a:latin typeface="Arial Rounded MT Bold"/>
                <a:ea typeface="微软雅黑 Light" panose="020B0502040204020203" pitchFamily="34" charset="-122"/>
              </a:rPr>
              <a:t>本所</a:t>
            </a:r>
            <a:r>
              <a:rPr lang="zh-CN" altLang="en-US" b="1" dirty="0">
                <a:solidFill>
                  <a:srgbClr val="FF0000"/>
                </a:solidFill>
                <a:latin typeface="Arial Rounded MT Bold"/>
                <a:ea typeface="微软雅黑 Light" panose="020B0502040204020203" pitchFamily="34" charset="-122"/>
              </a:rPr>
              <a:t>医务室免费就诊</a:t>
            </a:r>
            <a:r>
              <a:rPr lang="zh-CN" altLang="en-US" b="1" dirty="0">
                <a:latin typeface="Arial Rounded MT Bold"/>
                <a:ea typeface="微软雅黑 Light" panose="020B0502040204020203" pitchFamily="34" charset="-122"/>
              </a:rPr>
              <a:t>，免费领取必须的治疗药品；需</a:t>
            </a:r>
            <a:r>
              <a:rPr lang="zh-CN" altLang="en-US" b="1" dirty="0">
                <a:solidFill>
                  <a:srgbClr val="FF0000"/>
                </a:solidFill>
                <a:latin typeface="Arial Rounded MT Bold"/>
                <a:ea typeface="微软雅黑 Light" panose="020B0502040204020203" pitchFamily="34" charset="-122"/>
              </a:rPr>
              <a:t>转医院治疗</a:t>
            </a:r>
            <a:r>
              <a:rPr lang="zh-CN" altLang="en-US" b="1" dirty="0">
                <a:latin typeface="Arial Rounded MT Bold"/>
                <a:ea typeface="微软雅黑 Light" panose="020B0502040204020203" pitchFamily="34" charset="-122"/>
              </a:rPr>
              <a:t>的，</a:t>
            </a:r>
            <a:r>
              <a:rPr lang="zh-CN" altLang="en-US" b="1" dirty="0">
                <a:solidFill>
                  <a:srgbClr val="FF0000"/>
                </a:solidFill>
                <a:latin typeface="Arial Rounded MT Bold"/>
                <a:ea typeface="微软雅黑 Light" panose="020B0502040204020203" pitchFamily="34" charset="-122"/>
              </a:rPr>
              <a:t>必须先征得医务室同意，填写转院</a:t>
            </a:r>
            <a:r>
              <a:rPr lang="zh-CN" altLang="en-US" b="1" dirty="0" smtClean="0">
                <a:solidFill>
                  <a:srgbClr val="FF0000"/>
                </a:solidFill>
                <a:latin typeface="Arial Rounded MT Bold"/>
                <a:ea typeface="微软雅黑 Light" panose="020B0502040204020203" pitchFamily="34" charset="-122"/>
              </a:rPr>
              <a:t>单</a:t>
            </a:r>
            <a:r>
              <a:rPr lang="zh-CN" altLang="en-US" b="1" dirty="0" smtClean="0">
                <a:latin typeface="Arial Rounded MT Bold"/>
                <a:ea typeface="微软雅黑 Light" panose="020B0502040204020203" pitchFamily="34" charset="-122"/>
              </a:rPr>
              <a:t>；</a:t>
            </a:r>
            <a:r>
              <a:rPr lang="zh-CN" altLang="en-US" b="1" dirty="0" smtClean="0">
                <a:solidFill>
                  <a:srgbClr val="0000FF"/>
                </a:solidFill>
                <a:latin typeface="Arial Rounded MT Bold"/>
                <a:ea typeface="微软雅黑 Light" panose="020B0502040204020203" pitchFamily="34" charset="-122"/>
              </a:rPr>
              <a:t>自行前往的，费用自理</a:t>
            </a:r>
            <a:r>
              <a:rPr lang="zh-CN" altLang="en-US" b="1" dirty="0" smtClean="0">
                <a:latin typeface="Arial Rounded MT Bold"/>
                <a:ea typeface="微软雅黑 Light" panose="020B0502040204020203" pitchFamily="34" charset="-122"/>
              </a:rPr>
              <a:t>。</a:t>
            </a:r>
            <a:endParaRPr lang="en-US" altLang="zh-CN" b="1" dirty="0" smtClean="0">
              <a:latin typeface="Arial Rounded MT Bold"/>
              <a:ea typeface="微软雅黑 Light" panose="020B0502040204020203" pitchFamily="34" charset="-122"/>
            </a:endParaRPr>
          </a:p>
          <a:p>
            <a:pPr marL="446088" indent="-446088" eaLnBrk="1" hangingPunct="1">
              <a:lnSpc>
                <a:spcPct val="150000"/>
              </a:lnSpc>
              <a:spcAft>
                <a:spcPts val="600"/>
              </a:spcAft>
              <a:buFont typeface="Wingdings" pitchFamily="2" charset="2"/>
              <a:buChar char="u"/>
              <a:defRPr/>
            </a:pPr>
            <a:r>
              <a:rPr lang="zh-CN" altLang="en-US" b="1" dirty="0" smtClean="0">
                <a:latin typeface="Arial Rounded MT Bold"/>
                <a:ea typeface="微软雅黑 Light" panose="020B0502040204020203" pitchFamily="34" charset="-122"/>
              </a:rPr>
              <a:t>在</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转往</a:t>
            </a:r>
            <a:r>
              <a:rPr lang="zh-CN" altLang="en-US" b="1" dirty="0" smtClean="0">
                <a:latin typeface="Arial Rounded MT Bold"/>
                <a:ea typeface="微软雅黑 Light" panose="020B0502040204020203" pitchFamily="34" charset="-122"/>
              </a:rPr>
              <a:t>指定</a:t>
            </a:r>
            <a:r>
              <a:rPr lang="zh-CN" altLang="en-US" b="1" dirty="0">
                <a:latin typeface="Arial Rounded MT Bold"/>
                <a:ea typeface="微软雅黑 Light" panose="020B0502040204020203" pitchFamily="34" charset="-122"/>
              </a:rPr>
              <a:t>医院普通门急诊的医疗费，个人</a:t>
            </a:r>
            <a:r>
              <a:rPr lang="zh-CN" altLang="en-US" b="1" dirty="0">
                <a:solidFill>
                  <a:srgbClr val="FF0000"/>
                </a:solidFill>
                <a:latin typeface="Arial Rounded MT Bold"/>
                <a:ea typeface="微软雅黑 Light" panose="020B0502040204020203" pitchFamily="34" charset="-122"/>
              </a:rPr>
              <a:t>自负每次</a:t>
            </a:r>
            <a:r>
              <a:rPr lang="en-US" altLang="zh-CN" b="1" dirty="0">
                <a:solidFill>
                  <a:srgbClr val="FF0000"/>
                </a:solidFill>
                <a:latin typeface="Arial Rounded MT Bold"/>
                <a:ea typeface="微软雅黑 Light" panose="020B0502040204020203" pitchFamily="34" charset="-122"/>
              </a:rPr>
              <a:t>10%</a:t>
            </a:r>
            <a:r>
              <a:rPr lang="zh-CN" altLang="en-US" b="1" dirty="0">
                <a:latin typeface="Arial Rounded MT Bold"/>
                <a:ea typeface="微软雅黑 Light" panose="020B0502040204020203" pitchFamily="34" charset="-122"/>
              </a:rPr>
              <a:t>，指定医院：</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第六人民</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a:t>
            </a:r>
            <a:r>
              <a:rPr lang="en-US" altLang="zh-CN"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长宁园区</a:t>
            </a:r>
            <a:r>
              <a:rPr lang="en-US" altLang="zh-CN"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嘉定中心</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a:t>
            </a:r>
            <a:r>
              <a:rPr lang="en-US" altLang="zh-CN"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嘉定</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园区</a:t>
            </a:r>
            <a:r>
              <a:rPr lang="en-US" altLang="zh-CN"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医疗制度</a:t>
            </a:r>
          </a:p>
        </p:txBody>
      </p:sp>
      <p:sp>
        <p:nvSpPr>
          <p:cNvPr id="9219" name="Rectangle 3"/>
          <p:cNvSpPr txBox="1">
            <a:spLocks noChangeArrowheads="1"/>
          </p:cNvSpPr>
          <p:nvPr/>
        </p:nvSpPr>
        <p:spPr bwMode="auto">
          <a:xfrm>
            <a:off x="326368" y="4483090"/>
            <a:ext cx="2232248" cy="1119049"/>
          </a:xfrm>
          <a:prstGeom prst="rect">
            <a:avLst/>
          </a:prstGeom>
          <a:noFill/>
          <a:ln w="9525">
            <a:noFill/>
            <a:miter lim="800000"/>
            <a:headEnd/>
            <a:tailEnd/>
          </a:ln>
        </p:spPr>
        <p:txBody>
          <a:bodyPr/>
          <a:lstStyle/>
          <a:p>
            <a:pPr marL="446088" indent="-446088" algn="ctr" eaLnBrk="1" hangingPunct="1">
              <a:lnSpc>
                <a:spcPct val="125000"/>
              </a:lnSpc>
              <a:spcAft>
                <a:spcPts val="1200"/>
              </a:spcAft>
              <a:buFont typeface="Wingdings" pitchFamily="2" charset="2"/>
              <a:buChar char="u"/>
              <a:defRPr/>
            </a:pPr>
            <a:r>
              <a:rPr lang="zh-CN" altLang="en-US" b="1" dirty="0" smtClean="0">
                <a:latin typeface="微软雅黑 Light" panose="020B0502040204020203" pitchFamily="34" charset="-122"/>
                <a:ea typeface="微软雅黑 Light" panose="020B0502040204020203" pitchFamily="34" charset="-122"/>
              </a:rPr>
              <a:t>住院</a:t>
            </a:r>
            <a:r>
              <a:rPr lang="zh-CN" altLang="en-US" b="1" dirty="0">
                <a:latin typeface="微软雅黑 Light" panose="020B0502040204020203" pitchFamily="34" charset="-122"/>
                <a:ea typeface="微软雅黑 Light" panose="020B0502040204020203" pitchFamily="34" charset="-122"/>
              </a:rPr>
              <a:t>（包括急诊观察室留院观察）</a:t>
            </a:r>
            <a:endParaRPr lang="zh-CN" altLang="en-US" b="1" dirty="0">
              <a:solidFill>
                <a:srgbClr val="FF0000"/>
              </a:solidFill>
              <a:latin typeface="微软雅黑 Light" panose="020B0502040204020203" pitchFamily="34" charset="-122"/>
              <a:ea typeface="微软雅黑 Light" panose="020B0502040204020203"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348671731"/>
              </p:ext>
            </p:extLst>
          </p:nvPr>
        </p:nvGraphicFramePr>
        <p:xfrm>
          <a:off x="2558616" y="4483090"/>
          <a:ext cx="5977710" cy="1872745"/>
        </p:xfrm>
        <a:graphic>
          <a:graphicData uri="http://schemas.openxmlformats.org/drawingml/2006/table">
            <a:tbl>
              <a:tblPr firstRow="1" firstCol="1" bandRow="1">
                <a:tableStyleId>{5C22544A-7EE6-4342-B048-85BDC9FD1C3A}</a:tableStyleId>
              </a:tblPr>
              <a:tblGrid>
                <a:gridCol w="1987755">
                  <a:extLst>
                    <a:ext uri="{9D8B030D-6E8A-4147-A177-3AD203B41FA5}">
                      <a16:colId xmlns:a16="http://schemas.microsoft.com/office/drawing/2014/main" val="2278670345"/>
                    </a:ext>
                  </a:extLst>
                </a:gridCol>
                <a:gridCol w="1329985">
                  <a:extLst>
                    <a:ext uri="{9D8B030D-6E8A-4147-A177-3AD203B41FA5}">
                      <a16:colId xmlns:a16="http://schemas.microsoft.com/office/drawing/2014/main" val="861135976"/>
                    </a:ext>
                  </a:extLst>
                </a:gridCol>
                <a:gridCol w="1329985">
                  <a:extLst>
                    <a:ext uri="{9D8B030D-6E8A-4147-A177-3AD203B41FA5}">
                      <a16:colId xmlns:a16="http://schemas.microsoft.com/office/drawing/2014/main" val="3220109729"/>
                    </a:ext>
                  </a:extLst>
                </a:gridCol>
                <a:gridCol w="1329985">
                  <a:extLst>
                    <a:ext uri="{9D8B030D-6E8A-4147-A177-3AD203B41FA5}">
                      <a16:colId xmlns:a16="http://schemas.microsoft.com/office/drawing/2014/main" val="2390702165"/>
                    </a:ext>
                  </a:extLst>
                </a:gridCol>
              </a:tblGrid>
              <a:tr h="312124">
                <a:tc rowSpan="2">
                  <a:txBody>
                    <a:bodyPr/>
                    <a:lstStyle/>
                    <a:p>
                      <a:pPr algn="r">
                        <a:spcAft>
                          <a:spcPts val="0"/>
                        </a:spcAft>
                      </a:pPr>
                      <a:r>
                        <a:rPr lang="zh-CN" sz="1400" kern="100" dirty="0">
                          <a:solidFill>
                            <a:srgbClr val="0000FF"/>
                          </a:solidFill>
                          <a:effectLst/>
                          <a:ea typeface="微软雅黑" panose="020B0503020204020204" pitchFamily="34" charset="-122"/>
                        </a:rPr>
                        <a:t>分类</a:t>
                      </a:r>
                    </a:p>
                    <a:p>
                      <a:pPr algn="l">
                        <a:spcAft>
                          <a:spcPts val="0"/>
                        </a:spcAft>
                      </a:pPr>
                      <a:r>
                        <a:rPr lang="zh-CN" sz="1400" kern="100" dirty="0">
                          <a:solidFill>
                            <a:srgbClr val="0000FF"/>
                          </a:solidFill>
                          <a:effectLst/>
                          <a:ea typeface="微软雅黑" panose="020B0503020204020204" pitchFamily="34" charset="-122"/>
                        </a:rPr>
                        <a:t>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gridSpan="3">
                  <a:txBody>
                    <a:bodyPr/>
                    <a:lstStyle/>
                    <a:p>
                      <a:pPr algn="ctr">
                        <a:spcAft>
                          <a:spcPts val="0"/>
                        </a:spcAft>
                      </a:pPr>
                      <a:r>
                        <a:rPr lang="zh-CN" sz="1400" kern="100" dirty="0">
                          <a:solidFill>
                            <a:srgbClr val="0000FF"/>
                          </a:solidFill>
                          <a:effectLst/>
                          <a:ea typeface="微软雅黑" panose="020B0503020204020204" pitchFamily="34" charset="-122"/>
                        </a:rPr>
                        <a:t>住院</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874975076"/>
                  </a:ext>
                </a:extLst>
              </a:tr>
              <a:tr h="312124">
                <a:tc vMerge="1">
                  <a:txBody>
                    <a:bodyPr/>
                    <a:lstStyle/>
                    <a:p>
                      <a:endParaRPr lang="zh-CN" altLang="en-US"/>
                    </a:p>
                  </a:txBody>
                  <a:tcPr/>
                </a:tc>
                <a:tc>
                  <a:txBody>
                    <a:bodyPr/>
                    <a:lstStyle/>
                    <a:p>
                      <a:pPr algn="ctr">
                        <a:spcAft>
                          <a:spcPts val="0"/>
                        </a:spcAft>
                      </a:pPr>
                      <a:r>
                        <a:rPr lang="zh-CN" sz="1400" kern="100" dirty="0">
                          <a:solidFill>
                            <a:srgbClr val="33CCCC"/>
                          </a:solidFill>
                          <a:effectLst/>
                          <a:latin typeface="微软雅黑" panose="020B0503020204020204" pitchFamily="34" charset="-122"/>
                          <a:ea typeface="微软雅黑" panose="020B0503020204020204" pitchFamily="34" charset="-122"/>
                        </a:rPr>
                        <a:t>起付线</a:t>
                      </a:r>
                    </a:p>
                  </a:txBody>
                  <a:tcPr marL="68580" marR="68580" marT="0" marB="0" anchor="ctr"/>
                </a:tc>
                <a:tc>
                  <a:txBody>
                    <a:bodyPr/>
                    <a:lstStyle/>
                    <a:p>
                      <a:pPr algn="ctr">
                        <a:spcAft>
                          <a:spcPts val="0"/>
                        </a:spcAft>
                      </a:pPr>
                      <a:r>
                        <a:rPr lang="zh-CN" sz="1400" kern="100" dirty="0">
                          <a:solidFill>
                            <a:srgbClr val="33CCCC"/>
                          </a:solidFill>
                          <a:effectLst/>
                          <a:latin typeface="微软雅黑" panose="020B0503020204020204" pitchFamily="34" charset="-122"/>
                          <a:ea typeface="微软雅黑" panose="020B0503020204020204" pitchFamily="34" charset="-122"/>
                        </a:rPr>
                        <a:t>个人自负比例</a:t>
                      </a:r>
                    </a:p>
                  </a:txBody>
                  <a:tcPr marL="68580" marR="68580" marT="0" marB="0" anchor="ctr"/>
                </a:tc>
                <a:tc>
                  <a:txBody>
                    <a:bodyPr/>
                    <a:lstStyle/>
                    <a:p>
                      <a:pPr algn="ctr">
                        <a:spcAft>
                          <a:spcPts val="0"/>
                        </a:spcAft>
                      </a:pPr>
                      <a:r>
                        <a:rPr lang="zh-CN" sz="1400" kern="100" dirty="0">
                          <a:solidFill>
                            <a:srgbClr val="33CCCC"/>
                          </a:solidFill>
                          <a:effectLst/>
                          <a:latin typeface="微软雅黑" panose="020B0503020204020204" pitchFamily="34" charset="-122"/>
                          <a:ea typeface="微软雅黑" panose="020B0503020204020204" pitchFamily="34" charset="-122"/>
                        </a:rPr>
                        <a:t>基金支付比例</a:t>
                      </a:r>
                    </a:p>
                  </a:txBody>
                  <a:tcPr marL="68580" marR="68580" marT="0" marB="0"/>
                </a:tc>
                <a:extLst>
                  <a:ext uri="{0D108BD9-81ED-4DB2-BD59-A6C34878D82A}">
                    <a16:rowId xmlns:a16="http://schemas.microsoft.com/office/drawing/2014/main" val="1048302355"/>
                  </a:ext>
                </a:extLst>
              </a:tr>
              <a:tr h="624249">
                <a:tc>
                  <a:txBody>
                    <a:bodyPr/>
                    <a:lstStyle/>
                    <a:p>
                      <a:pPr algn="ctr">
                        <a:spcAft>
                          <a:spcPts val="0"/>
                        </a:spcAft>
                      </a:pPr>
                      <a:r>
                        <a:rPr lang="zh-CN" sz="1400" kern="100" dirty="0">
                          <a:solidFill>
                            <a:srgbClr val="0000FF"/>
                          </a:solidFill>
                          <a:effectLst/>
                          <a:ea typeface="微软雅黑" panose="020B0503020204020204" pitchFamily="34" charset="-122"/>
                        </a:rPr>
                        <a:t>社区卫生服务中心</a:t>
                      </a:r>
                    </a:p>
                    <a:p>
                      <a:pPr algn="ctr">
                        <a:spcAft>
                          <a:spcPts val="0"/>
                        </a:spcAft>
                      </a:pPr>
                      <a:r>
                        <a:rPr lang="en-US" sz="1400" kern="100" dirty="0">
                          <a:solidFill>
                            <a:srgbClr val="0000FF"/>
                          </a:solidFill>
                          <a:effectLst/>
                          <a:ea typeface="微软雅黑" panose="020B0503020204020204" pitchFamily="34" charset="-122"/>
                        </a:rPr>
                        <a:t>(</a:t>
                      </a:r>
                      <a:r>
                        <a:rPr lang="zh-CN" sz="1400" kern="100" dirty="0">
                          <a:solidFill>
                            <a:srgbClr val="0000FF"/>
                          </a:solidFill>
                          <a:effectLst/>
                          <a:ea typeface="微软雅黑" panose="020B0503020204020204" pitchFamily="34" charset="-122"/>
                        </a:rPr>
                        <a:t>或者一级医疗机构</a:t>
                      </a:r>
                      <a:r>
                        <a:rPr lang="en-US" sz="1400" kern="100" dirty="0">
                          <a:solidFill>
                            <a:srgbClr val="0000FF"/>
                          </a:solidFill>
                          <a:effectLst/>
                          <a:ea typeface="微软雅黑" panose="020B0503020204020204" pitchFamily="34" charset="-122"/>
                        </a:rPr>
                        <a:t>)</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50</a:t>
                      </a:r>
                      <a:r>
                        <a:rPr lang="zh-CN" sz="1600" kern="100" dirty="0">
                          <a:solidFill>
                            <a:srgbClr val="C00000"/>
                          </a:solidFill>
                          <a:effectLst/>
                          <a:ea typeface="微软雅黑" panose="020B0503020204020204" pitchFamily="34" charset="-122"/>
                        </a:rPr>
                        <a:t>元</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20%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80%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3470141366"/>
                  </a:ext>
                </a:extLst>
              </a:tr>
              <a:tr h="312124">
                <a:tc>
                  <a:txBody>
                    <a:bodyPr/>
                    <a:lstStyle/>
                    <a:p>
                      <a:pPr algn="ctr">
                        <a:spcAft>
                          <a:spcPts val="0"/>
                        </a:spcAft>
                      </a:pPr>
                      <a:r>
                        <a:rPr lang="zh-CN" sz="1400" kern="100" dirty="0">
                          <a:solidFill>
                            <a:srgbClr val="0000FF"/>
                          </a:solidFill>
                          <a:effectLst/>
                          <a:ea typeface="微软雅黑" panose="020B0503020204020204" pitchFamily="34" charset="-122"/>
                        </a:rPr>
                        <a:t>二级医疗机构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100</a:t>
                      </a:r>
                      <a:r>
                        <a:rPr lang="zh-CN" sz="1600" kern="100" dirty="0">
                          <a:solidFill>
                            <a:srgbClr val="C00000"/>
                          </a:solidFill>
                          <a:effectLst/>
                          <a:ea typeface="微软雅黑" panose="020B0503020204020204" pitchFamily="34" charset="-122"/>
                        </a:rPr>
                        <a:t>元</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30%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70%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2644100629"/>
                  </a:ext>
                </a:extLst>
              </a:tr>
              <a:tr h="312124">
                <a:tc>
                  <a:txBody>
                    <a:bodyPr/>
                    <a:lstStyle/>
                    <a:p>
                      <a:pPr algn="ctr">
                        <a:spcAft>
                          <a:spcPts val="0"/>
                        </a:spcAft>
                      </a:pPr>
                      <a:r>
                        <a:rPr lang="zh-CN" sz="1400" kern="100" dirty="0">
                          <a:solidFill>
                            <a:srgbClr val="0000FF"/>
                          </a:solidFill>
                          <a:effectLst/>
                          <a:ea typeface="微软雅黑" panose="020B0503020204020204" pitchFamily="34" charset="-122"/>
                        </a:rPr>
                        <a:t>三级医疗机构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300</a:t>
                      </a:r>
                      <a:r>
                        <a:rPr lang="zh-CN" sz="1600" kern="100" dirty="0">
                          <a:solidFill>
                            <a:srgbClr val="C00000"/>
                          </a:solidFill>
                          <a:effectLst/>
                          <a:ea typeface="微软雅黑" panose="020B0503020204020204" pitchFamily="34" charset="-122"/>
                        </a:rPr>
                        <a:t>元</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40%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60%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4240965298"/>
                  </a:ext>
                </a:extLst>
              </a:tr>
            </a:tbl>
          </a:graphicData>
        </a:graphic>
      </p:graphicFrame>
      <p:sp>
        <p:nvSpPr>
          <p:cNvPr id="5" name="Rectangle 3"/>
          <p:cNvSpPr txBox="1">
            <a:spLocks noChangeArrowheads="1"/>
          </p:cNvSpPr>
          <p:nvPr/>
        </p:nvSpPr>
        <p:spPr bwMode="auto">
          <a:xfrm>
            <a:off x="827584" y="1881188"/>
            <a:ext cx="7500937" cy="494357"/>
          </a:xfrm>
          <a:prstGeom prst="rect">
            <a:avLst/>
          </a:prstGeom>
          <a:noFill/>
          <a:ln w="9525">
            <a:noFill/>
            <a:miter lim="800000"/>
            <a:headEnd/>
            <a:tailEnd/>
          </a:ln>
        </p:spPr>
        <p:txBody>
          <a:bodyPr/>
          <a:lstStyle/>
          <a:p>
            <a:pPr marL="446088" indent="-446088" eaLnBrk="1" hangingPunct="1">
              <a:lnSpc>
                <a:spcPct val="125000"/>
              </a:lnSpc>
              <a:spcAft>
                <a:spcPts val="1200"/>
              </a:spcAft>
              <a:buFont typeface="Wingdings" pitchFamily="2" charset="2"/>
              <a:buChar char="u"/>
              <a:defRPr/>
            </a:pPr>
            <a:r>
              <a:rPr lang="zh-CN" altLang="en-US" b="1" dirty="0">
                <a:latin typeface="微软雅黑 Light" panose="020B0502040204020203" pitchFamily="34" charset="-122"/>
                <a:ea typeface="微软雅黑 Light" panose="020B0502040204020203" pitchFamily="34" charset="-122"/>
              </a:rPr>
              <a:t>转诊到其它医院门诊或者急诊就医的</a:t>
            </a:r>
            <a:r>
              <a:rPr lang="en-US" altLang="zh-CN" b="1" dirty="0">
                <a:latin typeface="微软雅黑 Light" panose="020B0502040204020203" pitchFamily="34" charset="-122"/>
                <a:ea typeface="微软雅黑 Light" panose="020B0502040204020203" pitchFamily="34" charset="-122"/>
              </a:rPr>
              <a:t>(</a:t>
            </a:r>
            <a:r>
              <a:rPr lang="zh-CN" altLang="en-US" b="1" dirty="0">
                <a:latin typeface="微软雅黑 Light" panose="020B0502040204020203" pitchFamily="34" charset="-122"/>
                <a:ea typeface="微软雅黑 Light" panose="020B0502040204020203" pitchFamily="34" charset="-122"/>
              </a:rPr>
              <a:t>医保定点医院</a:t>
            </a:r>
            <a:r>
              <a:rPr lang="en-US" altLang="zh-CN" b="1" dirty="0">
                <a:latin typeface="微软雅黑 Light" panose="020B0502040204020203" pitchFamily="34" charset="-122"/>
                <a:ea typeface="微软雅黑 Light" panose="020B0502040204020203" pitchFamily="34" charset="-122"/>
              </a:rPr>
              <a:t>)</a:t>
            </a:r>
            <a:endParaRPr lang="zh-CN" altLang="en-US" b="1" dirty="0">
              <a:solidFill>
                <a:srgbClr val="FF0000"/>
              </a:solidFill>
              <a:latin typeface="微软雅黑 Light" panose="020B0502040204020203" pitchFamily="34" charset="-122"/>
              <a:ea typeface="微软雅黑 Light" panose="020B0502040204020203"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706659172"/>
              </p:ext>
            </p:extLst>
          </p:nvPr>
        </p:nvGraphicFramePr>
        <p:xfrm>
          <a:off x="1151621" y="2375545"/>
          <a:ext cx="5868651" cy="1989558"/>
        </p:xfrm>
        <a:graphic>
          <a:graphicData uri="http://schemas.openxmlformats.org/drawingml/2006/table">
            <a:tbl>
              <a:tblPr firstRow="1" firstCol="1" bandRow="1">
                <a:tableStyleId>{5C22544A-7EE6-4342-B048-85BDC9FD1C3A}</a:tableStyleId>
              </a:tblPr>
              <a:tblGrid>
                <a:gridCol w="1955605">
                  <a:extLst>
                    <a:ext uri="{9D8B030D-6E8A-4147-A177-3AD203B41FA5}">
                      <a16:colId xmlns:a16="http://schemas.microsoft.com/office/drawing/2014/main" val="337926498"/>
                    </a:ext>
                  </a:extLst>
                </a:gridCol>
                <a:gridCol w="1956523">
                  <a:extLst>
                    <a:ext uri="{9D8B030D-6E8A-4147-A177-3AD203B41FA5}">
                      <a16:colId xmlns:a16="http://schemas.microsoft.com/office/drawing/2014/main" val="409937132"/>
                    </a:ext>
                  </a:extLst>
                </a:gridCol>
                <a:gridCol w="1956523">
                  <a:extLst>
                    <a:ext uri="{9D8B030D-6E8A-4147-A177-3AD203B41FA5}">
                      <a16:colId xmlns:a16="http://schemas.microsoft.com/office/drawing/2014/main" val="3684826602"/>
                    </a:ext>
                  </a:extLst>
                </a:gridCol>
              </a:tblGrid>
              <a:tr h="331593">
                <a:tc rowSpan="2">
                  <a:txBody>
                    <a:bodyPr/>
                    <a:lstStyle/>
                    <a:p>
                      <a:pPr algn="r">
                        <a:spcAft>
                          <a:spcPts val="0"/>
                        </a:spcAft>
                      </a:pPr>
                      <a:r>
                        <a:rPr lang="zh-CN" sz="1400" kern="100" dirty="0">
                          <a:solidFill>
                            <a:srgbClr val="0000FF"/>
                          </a:solidFill>
                          <a:effectLst/>
                          <a:ea typeface="微软雅黑" panose="020B0503020204020204" pitchFamily="34" charset="-122"/>
                        </a:rPr>
                        <a:t>分类</a:t>
                      </a:r>
                    </a:p>
                    <a:p>
                      <a:pPr algn="l">
                        <a:spcAft>
                          <a:spcPts val="0"/>
                        </a:spcAft>
                      </a:pPr>
                      <a:r>
                        <a:rPr lang="zh-CN" sz="1400" kern="100" dirty="0">
                          <a:solidFill>
                            <a:srgbClr val="0000FF"/>
                          </a:solidFill>
                          <a:effectLst/>
                          <a:ea typeface="微软雅黑" panose="020B0503020204020204" pitchFamily="34" charset="-122"/>
                        </a:rPr>
                        <a:t>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gridSpan="2">
                  <a:txBody>
                    <a:bodyPr/>
                    <a:lstStyle/>
                    <a:p>
                      <a:pPr algn="ctr">
                        <a:spcAft>
                          <a:spcPts val="0"/>
                        </a:spcAft>
                      </a:pPr>
                      <a:r>
                        <a:rPr lang="zh-CN" sz="1400" kern="100" dirty="0">
                          <a:solidFill>
                            <a:srgbClr val="0000FF"/>
                          </a:solidFill>
                          <a:effectLst/>
                          <a:ea typeface="微软雅黑" panose="020B0503020204020204" pitchFamily="34" charset="-122"/>
                        </a:rPr>
                        <a:t>门急诊</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2702987111"/>
                  </a:ext>
                </a:extLst>
              </a:tr>
              <a:tr h="331593">
                <a:tc vMerge="1">
                  <a:txBody>
                    <a:bodyPr/>
                    <a:lstStyle/>
                    <a:p>
                      <a:endParaRPr lang="zh-CN" altLang="en-US"/>
                    </a:p>
                  </a:txBody>
                  <a:tcPr/>
                </a:tc>
                <a:tc>
                  <a:txBody>
                    <a:bodyPr/>
                    <a:lstStyle/>
                    <a:p>
                      <a:pPr algn="ctr">
                        <a:spcAft>
                          <a:spcPts val="0"/>
                        </a:spcAft>
                      </a:pPr>
                      <a:r>
                        <a:rPr lang="zh-CN" sz="1400" kern="100" dirty="0">
                          <a:solidFill>
                            <a:srgbClr val="33CCCC"/>
                          </a:solidFill>
                          <a:effectLst/>
                          <a:latin typeface="微软雅黑" panose="020B0503020204020204" pitchFamily="34" charset="-122"/>
                          <a:ea typeface="微软雅黑" panose="020B0503020204020204" pitchFamily="34" charset="-122"/>
                        </a:rPr>
                        <a:t>起付线</a:t>
                      </a:r>
                    </a:p>
                  </a:txBody>
                  <a:tcPr marL="68580" marR="68580" marT="0" marB="0" anchor="ctr"/>
                </a:tc>
                <a:tc>
                  <a:txBody>
                    <a:bodyPr/>
                    <a:lstStyle/>
                    <a:p>
                      <a:pPr algn="ctr">
                        <a:spcAft>
                          <a:spcPts val="0"/>
                        </a:spcAft>
                      </a:pPr>
                      <a:r>
                        <a:rPr lang="zh-CN" sz="1400" kern="100" dirty="0">
                          <a:solidFill>
                            <a:srgbClr val="33CCCC"/>
                          </a:solidFill>
                          <a:effectLst/>
                          <a:latin typeface="微软雅黑" panose="020B0503020204020204" pitchFamily="34" charset="-122"/>
                          <a:ea typeface="微软雅黑" panose="020B0503020204020204" pitchFamily="34" charset="-122"/>
                        </a:rPr>
                        <a:t>个人自负比例</a:t>
                      </a:r>
                    </a:p>
                  </a:txBody>
                  <a:tcPr marL="68580" marR="68580" marT="0" marB="0" anchor="ctr"/>
                </a:tc>
                <a:extLst>
                  <a:ext uri="{0D108BD9-81ED-4DB2-BD59-A6C34878D82A}">
                    <a16:rowId xmlns:a16="http://schemas.microsoft.com/office/drawing/2014/main" val="3438850778"/>
                  </a:ext>
                </a:extLst>
              </a:tr>
              <a:tr h="663186">
                <a:tc>
                  <a:txBody>
                    <a:bodyPr/>
                    <a:lstStyle/>
                    <a:p>
                      <a:pPr algn="ctr">
                        <a:spcAft>
                          <a:spcPts val="0"/>
                        </a:spcAft>
                      </a:pPr>
                      <a:r>
                        <a:rPr lang="zh-CN" sz="1400" kern="100" dirty="0">
                          <a:solidFill>
                            <a:srgbClr val="0000FF"/>
                          </a:solidFill>
                          <a:effectLst/>
                          <a:ea typeface="微软雅黑" panose="020B0503020204020204" pitchFamily="34" charset="-122"/>
                        </a:rPr>
                        <a:t>社区卫生服务中心</a:t>
                      </a:r>
                    </a:p>
                    <a:p>
                      <a:pPr algn="ctr">
                        <a:spcAft>
                          <a:spcPts val="0"/>
                        </a:spcAft>
                      </a:pPr>
                      <a:r>
                        <a:rPr lang="en-US" sz="1400" kern="100" dirty="0">
                          <a:solidFill>
                            <a:srgbClr val="0000FF"/>
                          </a:solidFill>
                          <a:effectLst/>
                          <a:ea typeface="微软雅黑" panose="020B0503020204020204" pitchFamily="34" charset="-122"/>
                        </a:rPr>
                        <a:t>(</a:t>
                      </a:r>
                      <a:r>
                        <a:rPr lang="zh-CN" sz="1400" kern="100" dirty="0">
                          <a:solidFill>
                            <a:srgbClr val="0000FF"/>
                          </a:solidFill>
                          <a:effectLst/>
                          <a:ea typeface="微软雅黑" panose="020B0503020204020204" pitchFamily="34" charset="-122"/>
                        </a:rPr>
                        <a:t>或者一级医疗机构</a:t>
                      </a:r>
                      <a:r>
                        <a:rPr lang="en-US" sz="1400" kern="100" dirty="0">
                          <a:solidFill>
                            <a:srgbClr val="0000FF"/>
                          </a:solidFill>
                          <a:effectLst/>
                          <a:ea typeface="微软雅黑" panose="020B0503020204020204" pitchFamily="34" charset="-122"/>
                        </a:rPr>
                        <a:t>)</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rowSpan="3">
                  <a:txBody>
                    <a:bodyPr/>
                    <a:lstStyle/>
                    <a:p>
                      <a:pPr algn="ctr">
                        <a:spcAft>
                          <a:spcPts val="0"/>
                        </a:spcAft>
                      </a:pPr>
                      <a:r>
                        <a:rPr lang="en-US" sz="1600" kern="100" dirty="0">
                          <a:solidFill>
                            <a:srgbClr val="C00000"/>
                          </a:solidFill>
                          <a:effectLst/>
                          <a:ea typeface="微软雅黑" panose="020B0503020204020204" pitchFamily="34" charset="-122"/>
                        </a:rPr>
                        <a:t>300</a:t>
                      </a:r>
                      <a:r>
                        <a:rPr lang="zh-CN" sz="1600" kern="100" dirty="0">
                          <a:solidFill>
                            <a:srgbClr val="C00000"/>
                          </a:solidFill>
                          <a:effectLst/>
                          <a:ea typeface="微软雅黑" panose="020B0503020204020204" pitchFamily="34" charset="-122"/>
                        </a:rPr>
                        <a:t>元</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tc>
                  <a:txBody>
                    <a:bodyPr/>
                    <a:lstStyle/>
                    <a:p>
                      <a:pPr algn="ctr">
                        <a:spcAft>
                          <a:spcPts val="0"/>
                        </a:spcAft>
                      </a:pPr>
                      <a:r>
                        <a:rPr lang="en-US" sz="1600" kern="100" dirty="0">
                          <a:solidFill>
                            <a:srgbClr val="C00000"/>
                          </a:solidFill>
                          <a:effectLst/>
                          <a:ea typeface="微软雅黑" panose="020B0503020204020204" pitchFamily="34" charset="-122"/>
                        </a:rPr>
                        <a:t>35%</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1374843016"/>
                  </a:ext>
                </a:extLst>
              </a:tr>
              <a:tr h="331593">
                <a:tc>
                  <a:txBody>
                    <a:bodyPr/>
                    <a:lstStyle/>
                    <a:p>
                      <a:pPr algn="ctr">
                        <a:spcAft>
                          <a:spcPts val="0"/>
                        </a:spcAft>
                      </a:pPr>
                      <a:r>
                        <a:rPr lang="zh-CN" sz="1400" kern="100" dirty="0">
                          <a:solidFill>
                            <a:srgbClr val="0000FF"/>
                          </a:solidFill>
                          <a:effectLst/>
                          <a:ea typeface="微软雅黑" panose="020B0503020204020204" pitchFamily="34" charset="-122"/>
                        </a:rPr>
                        <a:t>二级医疗机构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vMerge="1">
                  <a:txBody>
                    <a:bodyPr/>
                    <a:lstStyle/>
                    <a:p>
                      <a:endParaRPr lang="zh-CN" altLang="en-US"/>
                    </a:p>
                  </a:txBody>
                  <a:tcPr/>
                </a:tc>
                <a:tc>
                  <a:txBody>
                    <a:bodyPr/>
                    <a:lstStyle/>
                    <a:p>
                      <a:pPr algn="ctr">
                        <a:spcAft>
                          <a:spcPts val="0"/>
                        </a:spcAft>
                      </a:pPr>
                      <a:r>
                        <a:rPr lang="en-US" sz="1600" kern="100" dirty="0">
                          <a:solidFill>
                            <a:srgbClr val="C00000"/>
                          </a:solidFill>
                          <a:effectLst/>
                          <a:ea typeface="微软雅黑" panose="020B0503020204020204" pitchFamily="34" charset="-122"/>
                        </a:rPr>
                        <a:t>45%</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3920205398"/>
                  </a:ext>
                </a:extLst>
              </a:tr>
              <a:tr h="331593">
                <a:tc>
                  <a:txBody>
                    <a:bodyPr/>
                    <a:lstStyle/>
                    <a:p>
                      <a:pPr algn="ctr">
                        <a:spcAft>
                          <a:spcPts val="0"/>
                        </a:spcAft>
                      </a:pPr>
                      <a:r>
                        <a:rPr lang="zh-CN" sz="1400" kern="100" dirty="0">
                          <a:solidFill>
                            <a:srgbClr val="0000FF"/>
                          </a:solidFill>
                          <a:effectLst/>
                          <a:ea typeface="微软雅黑" panose="020B0503020204020204" pitchFamily="34" charset="-122"/>
                        </a:rPr>
                        <a:t>三级医疗机构</a:t>
                      </a:r>
                      <a:endParaRPr lang="zh-CN" sz="1400" kern="100" dirty="0">
                        <a:solidFill>
                          <a:srgbClr val="0000FF"/>
                        </a:solidFill>
                        <a:effectLst/>
                        <a:latin typeface="Times New Roman" panose="02020603050405020304" pitchFamily="18" charset="0"/>
                        <a:ea typeface="微软雅黑" panose="020B0503020204020204" pitchFamily="34" charset="-122"/>
                      </a:endParaRPr>
                    </a:p>
                  </a:txBody>
                  <a:tcPr marL="68580" marR="68580" marT="0" marB="0" anchor="ctr"/>
                </a:tc>
                <a:tc vMerge="1">
                  <a:txBody>
                    <a:bodyPr/>
                    <a:lstStyle/>
                    <a:p>
                      <a:endParaRPr lang="zh-CN" altLang="en-US"/>
                    </a:p>
                  </a:txBody>
                  <a:tcPr/>
                </a:tc>
                <a:tc>
                  <a:txBody>
                    <a:bodyPr/>
                    <a:lstStyle/>
                    <a:p>
                      <a:pPr algn="ctr">
                        <a:spcAft>
                          <a:spcPts val="0"/>
                        </a:spcAft>
                      </a:pPr>
                      <a:r>
                        <a:rPr lang="en-US" sz="1600" kern="100" dirty="0">
                          <a:solidFill>
                            <a:srgbClr val="C00000"/>
                          </a:solidFill>
                          <a:effectLst/>
                          <a:ea typeface="微软雅黑" panose="020B0503020204020204" pitchFamily="34" charset="-122"/>
                        </a:rPr>
                        <a:t>50%</a:t>
                      </a:r>
                      <a:endParaRPr lang="zh-CN" sz="1600" kern="100" dirty="0">
                        <a:solidFill>
                          <a:srgbClr val="C00000"/>
                        </a:solidFill>
                        <a:effectLst/>
                        <a:latin typeface="Times New Roman" panose="02020603050405020304" pitchFamily="18" charset="0"/>
                        <a:ea typeface="微软雅黑" panose="020B0503020204020204" pitchFamily="34" charset="-122"/>
                      </a:endParaRPr>
                    </a:p>
                  </a:txBody>
                  <a:tcPr marL="68580" marR="68580" marT="0" marB="0" anchor="ctr"/>
                </a:tc>
                <a:extLst>
                  <a:ext uri="{0D108BD9-81ED-4DB2-BD59-A6C34878D82A}">
                    <a16:rowId xmlns:a16="http://schemas.microsoft.com/office/drawing/2014/main" val="1934596027"/>
                  </a:ext>
                </a:extLst>
              </a:tr>
            </a:tbl>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医疗制度</a:t>
            </a:r>
          </a:p>
        </p:txBody>
      </p:sp>
      <p:sp>
        <p:nvSpPr>
          <p:cNvPr id="9219" name="Rectangle 3"/>
          <p:cNvSpPr txBox="1">
            <a:spLocks noChangeArrowheads="1"/>
          </p:cNvSpPr>
          <p:nvPr/>
        </p:nvSpPr>
        <p:spPr bwMode="auto">
          <a:xfrm>
            <a:off x="857250" y="2286000"/>
            <a:ext cx="7429500" cy="3643313"/>
          </a:xfrm>
          <a:prstGeom prst="rect">
            <a:avLst/>
          </a:prstGeom>
          <a:noFill/>
          <a:ln w="9525">
            <a:noFill/>
            <a:miter lim="800000"/>
            <a:headEnd/>
            <a:tailEnd/>
          </a:ln>
        </p:spPr>
        <p:txBody>
          <a:bodyPr/>
          <a:lstStyle/>
          <a:p>
            <a:pPr marL="446088" indent="-446088" eaLnBrk="1" hangingPunct="1">
              <a:lnSpc>
                <a:spcPct val="125000"/>
              </a:lnSpc>
              <a:spcAft>
                <a:spcPts val="1200"/>
              </a:spcAft>
              <a:buFont typeface="Wingdings" pitchFamily="2" charset="2"/>
              <a:buChar char="u"/>
              <a:defRPr/>
            </a:pPr>
            <a:r>
              <a:rPr lang="zh-CN" altLang="en-US" dirty="0" smtClean="0">
                <a:latin typeface="Arial" charset="0"/>
                <a:ea typeface="微软雅黑" panose="020B0503020204020204" pitchFamily="34" charset="-122"/>
              </a:rPr>
              <a:t>单项</a:t>
            </a:r>
            <a:r>
              <a:rPr lang="zh-CN" altLang="en-US" dirty="0">
                <a:latin typeface="Arial" charset="0"/>
                <a:ea typeface="微软雅黑" panose="020B0503020204020204" pitchFamily="34" charset="-122"/>
              </a:rPr>
              <a:t>检查费用超过</a:t>
            </a:r>
            <a:r>
              <a:rPr lang="en-US" altLang="zh-CN" dirty="0">
                <a:latin typeface="Arial" charset="0"/>
                <a:ea typeface="微软雅黑" panose="020B0503020204020204" pitchFamily="34" charset="-122"/>
              </a:rPr>
              <a:t>200</a:t>
            </a:r>
            <a:r>
              <a:rPr lang="zh-CN" altLang="en-US" dirty="0">
                <a:latin typeface="Arial" charset="0"/>
                <a:ea typeface="微软雅黑" panose="020B0503020204020204" pitchFamily="34" charset="-122"/>
              </a:rPr>
              <a:t>元的，须先向所医务室申请，未经批准的检查费用自理（急诊：可三天内补办申请手续</a:t>
            </a:r>
            <a:r>
              <a:rPr lang="zh-CN" altLang="en-US" dirty="0" smtClean="0">
                <a:latin typeface="Arial" charset="0"/>
                <a:ea typeface="微软雅黑" panose="020B0503020204020204" pitchFamily="34" charset="-122"/>
              </a:rPr>
              <a:t>）</a:t>
            </a:r>
            <a:endParaRPr lang="en-US" altLang="zh-CN" dirty="0" smtClean="0">
              <a:latin typeface="Arial" charset="0"/>
              <a:ea typeface="微软雅黑" panose="020B0503020204020204" pitchFamily="34" charset="-122"/>
            </a:endParaRPr>
          </a:p>
          <a:p>
            <a:pPr marL="446088" indent="-446088" eaLnBrk="1" hangingPunct="1">
              <a:lnSpc>
                <a:spcPct val="125000"/>
              </a:lnSpc>
              <a:spcAft>
                <a:spcPts val="1200"/>
              </a:spcAft>
              <a:buFont typeface="Wingdings" pitchFamily="2" charset="2"/>
              <a:buChar char="u"/>
              <a:defRPr/>
            </a:pPr>
            <a:r>
              <a:rPr lang="zh-CN" altLang="en-US" dirty="0">
                <a:latin typeface="Arial" charset="0"/>
                <a:ea typeface="微软雅黑" panose="020B0503020204020204" pitchFamily="34" charset="-122"/>
              </a:rPr>
              <a:t>寒暑假、节假日回家，因病</a:t>
            </a:r>
            <a:r>
              <a:rPr lang="zh-CN" altLang="en-US" dirty="0">
                <a:solidFill>
                  <a:srgbClr val="FF0000"/>
                </a:solidFill>
                <a:latin typeface="Arial" charset="0"/>
                <a:ea typeface="微软雅黑" panose="020B0503020204020204" pitchFamily="34" charset="-122"/>
              </a:rPr>
              <a:t>急诊</a:t>
            </a:r>
            <a:r>
              <a:rPr lang="zh-CN" altLang="en-US" dirty="0">
                <a:latin typeface="Arial" charset="0"/>
                <a:ea typeface="微软雅黑" panose="020B0503020204020204" pitchFamily="34" charset="-122"/>
              </a:rPr>
              <a:t>，可就近到当地医保定点医疗机构就诊（</a:t>
            </a:r>
            <a:r>
              <a:rPr lang="zh-CN" altLang="en-US" dirty="0">
                <a:solidFill>
                  <a:srgbClr val="FF0000"/>
                </a:solidFill>
                <a:latin typeface="Arial" charset="0"/>
                <a:ea typeface="微软雅黑" panose="020B0503020204020204" pitchFamily="34" charset="-122"/>
              </a:rPr>
              <a:t>固定一所医院</a:t>
            </a:r>
            <a:r>
              <a:rPr lang="zh-CN" altLang="en-US" dirty="0">
                <a:latin typeface="Arial" charset="0"/>
                <a:ea typeface="微软雅黑" panose="020B0503020204020204" pitchFamily="34" charset="-122"/>
              </a:rPr>
              <a:t>）；</a:t>
            </a:r>
          </a:p>
          <a:p>
            <a:pPr marL="446088" indent="-446088" eaLnBrk="1" hangingPunct="1">
              <a:lnSpc>
                <a:spcPct val="125000"/>
              </a:lnSpc>
              <a:spcAft>
                <a:spcPts val="1200"/>
              </a:spcAft>
              <a:buFont typeface="Wingdings" pitchFamily="2" charset="2"/>
              <a:buChar char="u"/>
              <a:defRPr/>
            </a:pPr>
            <a:r>
              <a:rPr lang="zh-CN" altLang="en-US" dirty="0">
                <a:latin typeface="Arial" charset="0"/>
                <a:ea typeface="微软雅黑" panose="020B0503020204020204" pitchFamily="34" charset="-122"/>
              </a:rPr>
              <a:t>门急诊报销需持学生证、转诊单、病史记录原件、医疗费</a:t>
            </a:r>
            <a:r>
              <a:rPr lang="zh-CN" altLang="en-US" dirty="0">
                <a:solidFill>
                  <a:srgbClr val="FF0000"/>
                </a:solidFill>
                <a:latin typeface="Arial" charset="0"/>
                <a:ea typeface="微软雅黑" panose="020B0503020204020204" pitchFamily="34" charset="-122"/>
              </a:rPr>
              <a:t>单据原件</a:t>
            </a:r>
            <a:r>
              <a:rPr lang="zh-CN" altLang="en-US" dirty="0">
                <a:latin typeface="Arial" charset="0"/>
                <a:ea typeface="微软雅黑" panose="020B0503020204020204" pitchFamily="34" charset="-122"/>
              </a:rPr>
              <a:t>，并复印一份医疗费单据，留存</a:t>
            </a:r>
            <a:r>
              <a:rPr lang="zh-CN" altLang="en-US" dirty="0" smtClean="0">
                <a:latin typeface="Arial" charset="0"/>
                <a:ea typeface="微软雅黑" panose="020B0503020204020204" pitchFamily="34" charset="-122"/>
              </a:rPr>
              <a:t>医务室</a:t>
            </a:r>
            <a:endParaRPr lang="en-US" altLang="zh-CN" dirty="0" smtClean="0">
              <a:latin typeface="Arial" charset="0"/>
              <a:ea typeface="微软雅黑" panose="020B0503020204020204" pitchFamily="34" charset="-122"/>
            </a:endParaRPr>
          </a:p>
          <a:p>
            <a:pPr indent="457200" eaLnBrk="1" hangingPunct="1">
              <a:lnSpc>
                <a:spcPct val="125000"/>
              </a:lnSpc>
              <a:spcAft>
                <a:spcPts val="1200"/>
              </a:spcAft>
              <a:defRPr/>
            </a:pPr>
            <a:r>
              <a:rPr lang="zh-CN" altLang="en-US" dirty="0" smtClean="0">
                <a:solidFill>
                  <a:srgbClr val="0000FF"/>
                </a:solidFill>
                <a:latin typeface="微软雅黑" pitchFamily="34" charset="-122"/>
                <a:ea typeface="微软雅黑" pitchFamily="34" charset="-122"/>
              </a:rPr>
              <a:t>详见</a:t>
            </a:r>
            <a:r>
              <a:rPr lang="en-US" altLang="zh-CN" dirty="0" smtClean="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在学研究生医疗管理办法</a:t>
            </a:r>
            <a:r>
              <a:rPr lang="en-US" altLang="zh-CN" dirty="0" smtClean="0">
                <a:solidFill>
                  <a:srgbClr val="FF0000"/>
                </a:solidFill>
                <a:latin typeface="微软雅黑" pitchFamily="34" charset="-122"/>
                <a:ea typeface="微软雅黑" pitchFamily="34" charset="-122"/>
              </a:rPr>
              <a:t>》</a:t>
            </a:r>
            <a:endParaRPr lang="zh-CN" altLang="en-US" dirty="0">
              <a:latin typeface="Arial"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其他福利制度</a:t>
            </a:r>
          </a:p>
        </p:txBody>
      </p:sp>
      <p:graphicFrame>
        <p:nvGraphicFramePr>
          <p:cNvPr id="4" name="表格 3"/>
          <p:cNvGraphicFramePr>
            <a:graphicFrameLocks noGrp="1"/>
          </p:cNvGraphicFramePr>
          <p:nvPr>
            <p:extLst>
              <p:ext uri="{D42A27DB-BD31-4B8C-83A1-F6EECF244321}">
                <p14:modId xmlns:p14="http://schemas.microsoft.com/office/powerpoint/2010/main" val="230996639"/>
              </p:ext>
            </p:extLst>
          </p:nvPr>
        </p:nvGraphicFramePr>
        <p:xfrm>
          <a:off x="1187450" y="3068638"/>
          <a:ext cx="6840540" cy="2447925"/>
        </p:xfrm>
        <a:graphic>
          <a:graphicData uri="http://schemas.openxmlformats.org/drawingml/2006/table">
            <a:tbl>
              <a:tblPr firstRow="1" bandRow="1">
                <a:tableStyleId>{5C22544A-7EE6-4342-B048-85BDC9FD1C3A}</a:tableStyleId>
              </a:tblPr>
              <a:tblGrid>
                <a:gridCol w="1710135">
                  <a:extLst>
                    <a:ext uri="{9D8B030D-6E8A-4147-A177-3AD203B41FA5}">
                      <a16:colId xmlns:a16="http://schemas.microsoft.com/office/drawing/2014/main" val="20000"/>
                    </a:ext>
                  </a:extLst>
                </a:gridCol>
                <a:gridCol w="1710135">
                  <a:extLst>
                    <a:ext uri="{9D8B030D-6E8A-4147-A177-3AD203B41FA5}">
                      <a16:colId xmlns:a16="http://schemas.microsoft.com/office/drawing/2014/main" val="20001"/>
                    </a:ext>
                  </a:extLst>
                </a:gridCol>
                <a:gridCol w="1710135">
                  <a:extLst>
                    <a:ext uri="{9D8B030D-6E8A-4147-A177-3AD203B41FA5}">
                      <a16:colId xmlns:a16="http://schemas.microsoft.com/office/drawing/2014/main" val="20002"/>
                    </a:ext>
                  </a:extLst>
                </a:gridCol>
                <a:gridCol w="1710135">
                  <a:extLst>
                    <a:ext uri="{9D8B030D-6E8A-4147-A177-3AD203B41FA5}">
                      <a16:colId xmlns:a16="http://schemas.microsoft.com/office/drawing/2014/main" val="20003"/>
                    </a:ext>
                  </a:extLst>
                </a:gridCol>
              </a:tblGrid>
              <a:tr h="489585">
                <a:tc gridSpan="2">
                  <a:txBody>
                    <a:bodyPr/>
                    <a:lstStyle/>
                    <a:p>
                      <a:pPr algn="ctr">
                        <a:spcAft>
                          <a:spcPts val="0"/>
                        </a:spcAft>
                      </a:pPr>
                      <a:r>
                        <a:rPr lang="zh-CN" sz="1800" b="1" dirty="0">
                          <a:solidFill>
                            <a:srgbClr val="C00000"/>
                          </a:solidFill>
                          <a:effectLst/>
                          <a:latin typeface="Times New Roman"/>
                          <a:ea typeface="微软雅黑" panose="020B0503020204020204" pitchFamily="34" charset="-122"/>
                        </a:rPr>
                        <a:t>保障项目</a:t>
                      </a:r>
                      <a:endParaRPr lang="zh-CN" sz="1800" dirty="0">
                        <a:solidFill>
                          <a:srgbClr val="C00000"/>
                        </a:solidFill>
                        <a:effectLst/>
                        <a:latin typeface="Times New Roman"/>
                        <a:ea typeface="微软雅黑" panose="020B0503020204020204" pitchFamily="34" charset="-122"/>
                      </a:endParaRPr>
                    </a:p>
                  </a:txBody>
                  <a:tcPr marL="68578" marR="68578" marT="0" marB="0" anchor="ctr"/>
                </a:tc>
                <a:tc hMerge="1">
                  <a:txBody>
                    <a:bodyPr/>
                    <a:lstStyle/>
                    <a:p>
                      <a:endParaRPr lang="zh-CN" altLang="en-US"/>
                    </a:p>
                  </a:txBody>
                  <a:tcPr/>
                </a:tc>
                <a:tc>
                  <a:txBody>
                    <a:bodyPr/>
                    <a:lstStyle/>
                    <a:p>
                      <a:pPr algn="ctr">
                        <a:spcAft>
                          <a:spcPts val="0"/>
                        </a:spcAft>
                      </a:pPr>
                      <a:r>
                        <a:rPr lang="zh-CN" sz="1800" b="1" dirty="0">
                          <a:solidFill>
                            <a:srgbClr val="C00000"/>
                          </a:solidFill>
                          <a:effectLst/>
                          <a:latin typeface="Times New Roman"/>
                          <a:ea typeface="微软雅黑" panose="020B0503020204020204" pitchFamily="34" charset="-122"/>
                        </a:rPr>
                        <a:t>保险金额</a:t>
                      </a:r>
                      <a:endParaRPr lang="zh-CN" sz="1800" dirty="0">
                        <a:solidFill>
                          <a:srgbClr val="C00000"/>
                        </a:solidFill>
                        <a:effectLst/>
                        <a:latin typeface="Times New Roman"/>
                        <a:ea typeface="微软雅黑" panose="020B0503020204020204" pitchFamily="34" charset="-122"/>
                      </a:endParaRPr>
                    </a:p>
                  </a:txBody>
                  <a:tcPr marL="68578" marR="68578" marT="0" marB="0" anchor="ctr"/>
                </a:tc>
                <a:tc>
                  <a:txBody>
                    <a:bodyPr/>
                    <a:lstStyle/>
                    <a:p>
                      <a:pPr algn="ctr">
                        <a:spcAft>
                          <a:spcPts val="0"/>
                        </a:spcAft>
                      </a:pPr>
                      <a:r>
                        <a:rPr lang="zh-CN" sz="1800" b="1" dirty="0">
                          <a:solidFill>
                            <a:srgbClr val="C00000"/>
                          </a:solidFill>
                          <a:effectLst/>
                          <a:latin typeface="Times New Roman"/>
                          <a:ea typeface="微软雅黑" panose="020B0503020204020204" pitchFamily="34" charset="-122"/>
                        </a:rPr>
                        <a:t>赔付比例</a:t>
                      </a:r>
                      <a:endParaRPr lang="zh-CN" sz="1800" dirty="0">
                        <a:solidFill>
                          <a:srgbClr val="C00000"/>
                        </a:solidFill>
                        <a:effectLst/>
                        <a:latin typeface="Times New Roman"/>
                        <a:ea typeface="微软雅黑" panose="020B0503020204020204" pitchFamily="34" charset="-122"/>
                      </a:endParaRPr>
                    </a:p>
                  </a:txBody>
                  <a:tcPr marL="68578" marR="68578" marT="0" marB="0" anchor="ctr"/>
                </a:tc>
                <a:extLst>
                  <a:ext uri="{0D108BD9-81ED-4DB2-BD59-A6C34878D82A}">
                    <a16:rowId xmlns:a16="http://schemas.microsoft.com/office/drawing/2014/main" val="10000"/>
                  </a:ext>
                </a:extLst>
              </a:tr>
              <a:tr h="489585">
                <a:tc rowSpan="3">
                  <a:txBody>
                    <a:bodyPr/>
                    <a:lstStyle/>
                    <a:p>
                      <a:pPr algn="ctr"/>
                      <a:r>
                        <a:rPr lang="zh-CN" altLang="en-US" sz="1800" b="0" dirty="0" smtClean="0">
                          <a:solidFill>
                            <a:srgbClr val="33CCCC"/>
                          </a:solidFill>
                          <a:latin typeface="微软雅黑" pitchFamily="34" charset="-122"/>
                          <a:ea typeface="微软雅黑" pitchFamily="34" charset="-122"/>
                        </a:rPr>
                        <a:t>意外伤害</a:t>
                      </a:r>
                      <a:endParaRPr lang="zh-CN" altLang="en-US" sz="1800" b="0" dirty="0">
                        <a:solidFill>
                          <a:srgbClr val="33CCCC"/>
                        </a:solidFill>
                        <a:latin typeface="微软雅黑" pitchFamily="34" charset="-122"/>
                        <a:ea typeface="微软雅黑" pitchFamily="34" charset="-122"/>
                      </a:endParaRPr>
                    </a:p>
                  </a:txBody>
                  <a:tcPr marL="91437" marR="91437" marT="45714" marB="45714" anchor="ctr"/>
                </a:tc>
                <a:tc>
                  <a:txBody>
                    <a:bodyPr/>
                    <a:lstStyle/>
                    <a:p>
                      <a:pPr algn="ctr">
                        <a:spcAft>
                          <a:spcPts val="0"/>
                        </a:spcAft>
                      </a:pPr>
                      <a:r>
                        <a:rPr lang="zh-CN" sz="1600" b="0" dirty="0">
                          <a:solidFill>
                            <a:srgbClr val="0000FF"/>
                          </a:solidFill>
                          <a:effectLst/>
                          <a:latin typeface="微软雅黑" pitchFamily="34" charset="-122"/>
                          <a:ea typeface="微软雅黑" pitchFamily="34" charset="-122"/>
                          <a:cs typeface="Times New Roman" pitchFamily="18" charset="0"/>
                        </a:rPr>
                        <a:t>意外身故</a:t>
                      </a:r>
                    </a:p>
                  </a:txBody>
                  <a:tcPr marL="68578" marR="68578" marT="0" marB="0" anchor="ctr"/>
                </a:tc>
                <a:tc>
                  <a:txBody>
                    <a:bodyPr/>
                    <a:lstStyle/>
                    <a:p>
                      <a:pPr algn="ctr">
                        <a:spcAft>
                          <a:spcPts val="0"/>
                        </a:spcAft>
                      </a:pPr>
                      <a:r>
                        <a:rPr lang="en-US" sz="1600" b="0" dirty="0">
                          <a:solidFill>
                            <a:srgbClr val="0000FF"/>
                          </a:solidFill>
                          <a:effectLst/>
                          <a:latin typeface="微软雅黑" pitchFamily="34" charset="-122"/>
                          <a:ea typeface="微软雅黑" pitchFamily="34" charset="-122"/>
                          <a:cs typeface="Times New Roman" pitchFamily="18" charset="0"/>
                        </a:rPr>
                        <a:t>10</a:t>
                      </a:r>
                      <a:r>
                        <a:rPr lang="zh-CN" sz="1600" b="0" dirty="0">
                          <a:solidFill>
                            <a:srgbClr val="0000FF"/>
                          </a:solidFill>
                          <a:effectLst/>
                          <a:latin typeface="微软雅黑" pitchFamily="34" charset="-122"/>
                          <a:ea typeface="微软雅黑" pitchFamily="34" charset="-122"/>
                          <a:cs typeface="Times New Roman" pitchFamily="18" charset="0"/>
                        </a:rPr>
                        <a:t>万元</a:t>
                      </a:r>
                    </a:p>
                  </a:txBody>
                  <a:tcPr marL="68578" marR="68578" marT="0" marB="0" anchor="ctr"/>
                </a:tc>
                <a:tc>
                  <a:txBody>
                    <a:bodyPr/>
                    <a:lstStyle/>
                    <a:p>
                      <a:pPr algn="ctr">
                        <a:spcAft>
                          <a:spcPts val="0"/>
                        </a:spcAft>
                      </a:pPr>
                      <a:r>
                        <a:rPr lang="en-US" sz="1600" b="0">
                          <a:solidFill>
                            <a:srgbClr val="0000FF"/>
                          </a:solidFill>
                          <a:effectLst/>
                          <a:latin typeface="微软雅黑" pitchFamily="34" charset="-122"/>
                          <a:ea typeface="微软雅黑" pitchFamily="34" charset="-122"/>
                          <a:cs typeface="Times New Roman" pitchFamily="18" charset="0"/>
                        </a:rPr>
                        <a:t>100%</a:t>
                      </a:r>
                      <a:endParaRPr lang="zh-CN" sz="1600" b="0">
                        <a:solidFill>
                          <a:srgbClr val="0000FF"/>
                        </a:solidFill>
                        <a:effectLst/>
                        <a:latin typeface="微软雅黑" pitchFamily="34" charset="-122"/>
                        <a:ea typeface="微软雅黑" pitchFamily="34" charset="-122"/>
                        <a:cs typeface="Times New Roman" pitchFamily="18" charset="0"/>
                      </a:endParaRPr>
                    </a:p>
                  </a:txBody>
                  <a:tcPr marL="68578" marR="68578" marT="0" marB="0" anchor="ctr"/>
                </a:tc>
                <a:extLst>
                  <a:ext uri="{0D108BD9-81ED-4DB2-BD59-A6C34878D82A}">
                    <a16:rowId xmlns:a16="http://schemas.microsoft.com/office/drawing/2014/main" val="10001"/>
                  </a:ext>
                </a:extLst>
              </a:tr>
              <a:tr h="489585">
                <a:tc vMerge="1">
                  <a:txBody>
                    <a:bodyPr/>
                    <a:lstStyle/>
                    <a:p>
                      <a:endParaRPr lang="zh-CN" altLang="en-US" dirty="0"/>
                    </a:p>
                  </a:txBody>
                  <a:tcPr/>
                </a:tc>
                <a:tc>
                  <a:txBody>
                    <a:bodyPr/>
                    <a:lstStyle/>
                    <a:p>
                      <a:pPr algn="ctr">
                        <a:spcAft>
                          <a:spcPts val="0"/>
                        </a:spcAft>
                      </a:pPr>
                      <a:r>
                        <a:rPr lang="zh-CN" sz="1600" b="0" dirty="0">
                          <a:solidFill>
                            <a:srgbClr val="0000FF"/>
                          </a:solidFill>
                          <a:effectLst/>
                          <a:latin typeface="微软雅黑" pitchFamily="34" charset="-122"/>
                          <a:ea typeface="微软雅黑" pitchFamily="34" charset="-122"/>
                          <a:cs typeface="Times New Roman" pitchFamily="18" charset="0"/>
                        </a:rPr>
                        <a:t>意外残疾</a:t>
                      </a:r>
                    </a:p>
                  </a:txBody>
                  <a:tcPr marL="68578" marR="68578" marT="0" marB="0" anchor="ctr"/>
                </a:tc>
                <a:tc>
                  <a:txBody>
                    <a:bodyPr/>
                    <a:lstStyle/>
                    <a:p>
                      <a:pPr algn="ctr">
                        <a:spcAft>
                          <a:spcPts val="0"/>
                        </a:spcAft>
                      </a:pPr>
                      <a:r>
                        <a:rPr lang="en-US" sz="1600" b="0" dirty="0">
                          <a:solidFill>
                            <a:srgbClr val="0000FF"/>
                          </a:solidFill>
                          <a:effectLst/>
                          <a:latin typeface="微软雅黑" pitchFamily="34" charset="-122"/>
                          <a:ea typeface="微软雅黑" pitchFamily="34" charset="-122"/>
                          <a:cs typeface="Times New Roman" pitchFamily="18" charset="0"/>
                        </a:rPr>
                        <a:t>10</a:t>
                      </a:r>
                      <a:r>
                        <a:rPr lang="zh-CN" sz="1600" b="0" dirty="0">
                          <a:solidFill>
                            <a:srgbClr val="0000FF"/>
                          </a:solidFill>
                          <a:effectLst/>
                          <a:latin typeface="微软雅黑" pitchFamily="34" charset="-122"/>
                          <a:ea typeface="微软雅黑" pitchFamily="34" charset="-122"/>
                          <a:cs typeface="Times New Roman" pitchFamily="18" charset="0"/>
                        </a:rPr>
                        <a:t>万元</a:t>
                      </a:r>
                    </a:p>
                  </a:txBody>
                  <a:tcPr marL="68578" marR="68578" marT="0" marB="0" anchor="ctr"/>
                </a:tc>
                <a:tc>
                  <a:txBody>
                    <a:bodyPr/>
                    <a:lstStyle/>
                    <a:p>
                      <a:pPr algn="ctr">
                        <a:spcAft>
                          <a:spcPts val="0"/>
                        </a:spcAft>
                      </a:pPr>
                      <a:r>
                        <a:rPr lang="zh-CN" sz="1600" b="0" dirty="0">
                          <a:solidFill>
                            <a:srgbClr val="0000FF"/>
                          </a:solidFill>
                          <a:effectLst/>
                          <a:latin typeface="微软雅黑" pitchFamily="34" charset="-122"/>
                          <a:ea typeface="微软雅黑" pitchFamily="34" charset="-122"/>
                          <a:cs typeface="Times New Roman" pitchFamily="18" charset="0"/>
                        </a:rPr>
                        <a:t>按条款</a:t>
                      </a:r>
                    </a:p>
                  </a:txBody>
                  <a:tcPr marL="68578" marR="68578" marT="0" marB="0" anchor="ctr"/>
                </a:tc>
                <a:extLst>
                  <a:ext uri="{0D108BD9-81ED-4DB2-BD59-A6C34878D82A}">
                    <a16:rowId xmlns:a16="http://schemas.microsoft.com/office/drawing/2014/main" val="10002"/>
                  </a:ext>
                </a:extLst>
              </a:tr>
              <a:tr h="489585">
                <a:tc vMerge="1">
                  <a:txBody>
                    <a:bodyPr/>
                    <a:lstStyle/>
                    <a:p>
                      <a:endParaRPr lang="zh-CN" altLang="en-US" dirty="0"/>
                    </a:p>
                  </a:txBody>
                  <a:tcPr/>
                </a:tc>
                <a:tc>
                  <a:txBody>
                    <a:bodyPr/>
                    <a:lstStyle/>
                    <a:p>
                      <a:pPr algn="ctr">
                        <a:spcAft>
                          <a:spcPts val="0"/>
                        </a:spcAft>
                      </a:pPr>
                      <a:r>
                        <a:rPr lang="zh-CN" sz="1600" b="0" u="none" dirty="0">
                          <a:solidFill>
                            <a:srgbClr val="0000FF"/>
                          </a:solidFill>
                          <a:effectLst/>
                          <a:latin typeface="微软雅黑" pitchFamily="34" charset="-122"/>
                          <a:ea typeface="微软雅黑" pitchFamily="34" charset="-122"/>
                          <a:cs typeface="Times New Roman" pitchFamily="18" charset="0"/>
                        </a:rPr>
                        <a:t>意外烧伤</a:t>
                      </a:r>
                    </a:p>
                  </a:txBody>
                  <a:tcPr marL="68578" marR="68578" marT="0" marB="0" anchor="ctr"/>
                </a:tc>
                <a:tc>
                  <a:txBody>
                    <a:bodyPr/>
                    <a:lstStyle/>
                    <a:p>
                      <a:pPr algn="ctr">
                        <a:spcAft>
                          <a:spcPts val="0"/>
                        </a:spcAft>
                      </a:pPr>
                      <a:r>
                        <a:rPr lang="en-US" sz="1600" b="0" dirty="0">
                          <a:solidFill>
                            <a:srgbClr val="0000FF"/>
                          </a:solidFill>
                          <a:effectLst/>
                          <a:latin typeface="微软雅黑" pitchFamily="34" charset="-122"/>
                          <a:ea typeface="微软雅黑" pitchFamily="34" charset="-122"/>
                          <a:cs typeface="Times New Roman" pitchFamily="18" charset="0"/>
                        </a:rPr>
                        <a:t>10</a:t>
                      </a:r>
                      <a:r>
                        <a:rPr lang="zh-CN" sz="1600" b="0" dirty="0">
                          <a:solidFill>
                            <a:srgbClr val="0000FF"/>
                          </a:solidFill>
                          <a:effectLst/>
                          <a:latin typeface="微软雅黑" pitchFamily="34" charset="-122"/>
                          <a:ea typeface="微软雅黑" pitchFamily="34" charset="-122"/>
                          <a:cs typeface="Times New Roman" pitchFamily="18" charset="0"/>
                        </a:rPr>
                        <a:t>万元</a:t>
                      </a:r>
                    </a:p>
                  </a:txBody>
                  <a:tcPr marL="68578" marR="68578" marT="0" marB="0" anchor="ctr"/>
                </a:tc>
                <a:tc>
                  <a:txBody>
                    <a:bodyPr/>
                    <a:lstStyle/>
                    <a:p>
                      <a:pPr algn="ctr">
                        <a:spcAft>
                          <a:spcPts val="0"/>
                        </a:spcAft>
                      </a:pPr>
                      <a:r>
                        <a:rPr lang="zh-CN" sz="1600" b="0" dirty="0">
                          <a:solidFill>
                            <a:srgbClr val="0000FF"/>
                          </a:solidFill>
                          <a:effectLst/>
                          <a:latin typeface="微软雅黑" pitchFamily="34" charset="-122"/>
                          <a:ea typeface="微软雅黑" pitchFamily="34" charset="-122"/>
                          <a:cs typeface="Times New Roman" pitchFamily="18" charset="0"/>
                        </a:rPr>
                        <a:t>按条款</a:t>
                      </a:r>
                    </a:p>
                  </a:txBody>
                  <a:tcPr marL="68578" marR="68578" marT="0" marB="0" anchor="ctr"/>
                </a:tc>
                <a:extLst>
                  <a:ext uri="{0D108BD9-81ED-4DB2-BD59-A6C34878D82A}">
                    <a16:rowId xmlns:a16="http://schemas.microsoft.com/office/drawing/2014/main" val="10003"/>
                  </a:ext>
                </a:extLst>
              </a:tr>
              <a:tr h="489585">
                <a:tc gridSpan="2">
                  <a:txBody>
                    <a:bodyPr/>
                    <a:lstStyle/>
                    <a:p>
                      <a:pPr algn="ctr"/>
                      <a:r>
                        <a:rPr lang="zh-CN" altLang="en-US" sz="1800" b="0" kern="1200" dirty="0" smtClean="0">
                          <a:solidFill>
                            <a:srgbClr val="33CCCC"/>
                          </a:solidFill>
                          <a:latin typeface="微软雅黑" pitchFamily="34" charset="-122"/>
                          <a:ea typeface="微软雅黑" pitchFamily="34" charset="-122"/>
                          <a:cs typeface="+mn-cs"/>
                        </a:rPr>
                        <a:t>意外伤害医疗</a:t>
                      </a:r>
                      <a:endParaRPr lang="zh-CN" altLang="en-US" sz="1800" b="0" kern="1200" dirty="0">
                        <a:solidFill>
                          <a:srgbClr val="33CCCC"/>
                        </a:solidFill>
                        <a:latin typeface="微软雅黑" pitchFamily="34" charset="-122"/>
                        <a:ea typeface="微软雅黑" pitchFamily="34" charset="-122"/>
                        <a:cs typeface="+mn-cs"/>
                      </a:endParaRPr>
                    </a:p>
                  </a:txBody>
                  <a:tcPr marL="91437" marR="91437" marT="45714" marB="45714" anchor="ctr"/>
                </a:tc>
                <a:tc hMerge="1">
                  <a:txBody>
                    <a:bodyPr/>
                    <a:lstStyle/>
                    <a:p>
                      <a:endParaRPr lang="zh-CN" altLang="en-US" dirty="0"/>
                    </a:p>
                  </a:txBody>
                  <a:tcPr/>
                </a:tc>
                <a:tc>
                  <a:txBody>
                    <a:bodyPr/>
                    <a:lstStyle/>
                    <a:p>
                      <a:pPr algn="ctr">
                        <a:spcAft>
                          <a:spcPts val="0"/>
                        </a:spcAft>
                      </a:pPr>
                      <a:r>
                        <a:rPr lang="en-US" sz="1600" b="0" dirty="0">
                          <a:solidFill>
                            <a:srgbClr val="0000FF"/>
                          </a:solidFill>
                          <a:effectLst/>
                          <a:latin typeface="微软雅黑" pitchFamily="34" charset="-122"/>
                          <a:ea typeface="微软雅黑" pitchFamily="34" charset="-122"/>
                          <a:cs typeface="Times New Roman" pitchFamily="18" charset="0"/>
                        </a:rPr>
                        <a:t>1</a:t>
                      </a:r>
                      <a:r>
                        <a:rPr lang="zh-CN" sz="1600" b="0" dirty="0">
                          <a:solidFill>
                            <a:srgbClr val="0000FF"/>
                          </a:solidFill>
                          <a:effectLst/>
                          <a:latin typeface="微软雅黑" pitchFamily="34" charset="-122"/>
                          <a:ea typeface="微软雅黑" pitchFamily="34" charset="-122"/>
                          <a:cs typeface="Times New Roman" pitchFamily="18" charset="0"/>
                        </a:rPr>
                        <a:t>万元</a:t>
                      </a:r>
                    </a:p>
                  </a:txBody>
                  <a:tcPr marL="68578" marR="68578" marT="0" marB="0" anchor="ctr"/>
                </a:tc>
                <a:tc>
                  <a:txBody>
                    <a:bodyPr/>
                    <a:lstStyle/>
                    <a:p>
                      <a:pPr algn="ctr">
                        <a:spcAft>
                          <a:spcPts val="0"/>
                        </a:spcAft>
                      </a:pPr>
                      <a:r>
                        <a:rPr lang="en-US" sz="1600" b="0" dirty="0">
                          <a:solidFill>
                            <a:srgbClr val="0000FF"/>
                          </a:solidFill>
                          <a:effectLst/>
                          <a:latin typeface="微软雅黑" pitchFamily="34" charset="-122"/>
                          <a:ea typeface="微软雅黑" pitchFamily="34" charset="-122"/>
                          <a:cs typeface="Times New Roman" pitchFamily="18" charset="0"/>
                        </a:rPr>
                        <a:t>100%</a:t>
                      </a:r>
                      <a:r>
                        <a:rPr lang="zh-CN" sz="1600" b="0" dirty="0">
                          <a:solidFill>
                            <a:srgbClr val="0000FF"/>
                          </a:solidFill>
                          <a:effectLst/>
                          <a:latin typeface="微软雅黑" pitchFamily="34" charset="-122"/>
                          <a:ea typeface="微软雅黑" pitchFamily="34" charset="-122"/>
                          <a:cs typeface="Times New Roman" pitchFamily="18" charset="0"/>
                        </a:rPr>
                        <a:t>（</a:t>
                      </a:r>
                      <a:r>
                        <a:rPr lang="en-US" sz="1600" b="0" dirty="0">
                          <a:solidFill>
                            <a:srgbClr val="0000FF"/>
                          </a:solidFill>
                          <a:effectLst/>
                          <a:latin typeface="微软雅黑" pitchFamily="34" charset="-122"/>
                          <a:ea typeface="微软雅黑" pitchFamily="34" charset="-122"/>
                          <a:cs typeface="Times New Roman" pitchFamily="18" charset="0"/>
                        </a:rPr>
                        <a:t>0</a:t>
                      </a:r>
                      <a:r>
                        <a:rPr lang="zh-CN" sz="1600" b="0" dirty="0">
                          <a:solidFill>
                            <a:srgbClr val="0000FF"/>
                          </a:solidFill>
                          <a:effectLst/>
                          <a:latin typeface="微软雅黑" pitchFamily="34" charset="-122"/>
                          <a:ea typeface="微软雅黑" pitchFamily="34" charset="-122"/>
                          <a:cs typeface="Times New Roman" pitchFamily="18" charset="0"/>
                        </a:rPr>
                        <a:t>元免赔）</a:t>
                      </a:r>
                    </a:p>
                  </a:txBody>
                  <a:tcPr marL="68578" marR="68578" marT="0" marB="0" anchor="ctr"/>
                </a:tc>
                <a:extLst>
                  <a:ext uri="{0D108BD9-81ED-4DB2-BD59-A6C34878D82A}">
                    <a16:rowId xmlns:a16="http://schemas.microsoft.com/office/drawing/2014/main" val="10004"/>
                  </a:ext>
                </a:extLst>
              </a:tr>
            </a:tbl>
          </a:graphicData>
        </a:graphic>
      </p:graphicFrame>
      <p:sp>
        <p:nvSpPr>
          <p:cNvPr id="7" name="Rectangle 3"/>
          <p:cNvSpPr txBox="1">
            <a:spLocks noChangeArrowheads="1"/>
          </p:cNvSpPr>
          <p:nvPr/>
        </p:nvSpPr>
        <p:spPr bwMode="auto">
          <a:xfrm>
            <a:off x="928688" y="2214563"/>
            <a:ext cx="7643812" cy="566737"/>
          </a:xfrm>
          <a:prstGeom prst="rect">
            <a:avLst/>
          </a:prstGeom>
          <a:noFill/>
          <a:ln w="9525">
            <a:noFill/>
            <a:miter lim="800000"/>
            <a:headEnd/>
            <a:tailEnd/>
          </a:ln>
        </p:spPr>
        <p:txBody>
          <a:bodyPr/>
          <a:lstStyle/>
          <a:p>
            <a:pPr marL="446088" eaLnBrk="1" hangingPunct="1">
              <a:lnSpc>
                <a:spcPct val="125000"/>
              </a:lnSpc>
              <a:defRPr/>
            </a:pPr>
            <a:r>
              <a:rPr lang="zh-CN" altLang="en-US" sz="2000" b="1" dirty="0">
                <a:solidFill>
                  <a:srgbClr val="0000FF"/>
                </a:solidFill>
                <a:latin typeface="微软雅黑" pitchFamily="34" charset="-122"/>
                <a:ea typeface="微软雅黑" pitchFamily="34" charset="-122"/>
              </a:rPr>
              <a:t>团体意外保障</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研究生公寓</a:t>
            </a:r>
          </a:p>
        </p:txBody>
      </p:sp>
      <p:sp>
        <p:nvSpPr>
          <p:cNvPr id="71683" name="Rectangle 3"/>
          <p:cNvSpPr txBox="1">
            <a:spLocks noChangeArrowheads="1"/>
          </p:cNvSpPr>
          <p:nvPr/>
        </p:nvSpPr>
        <p:spPr bwMode="auto">
          <a:xfrm>
            <a:off x="928688" y="2214563"/>
            <a:ext cx="764381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服从住宿调整安排，遵守公寓制度</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自觉配合研究生部做好调房和空床位安排插位工作</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自觉遵守公寓的会客制度：</a:t>
            </a:r>
            <a:r>
              <a:rPr lang="en-US" altLang="zh-CN" sz="1800" b="1" dirty="0">
                <a:solidFill>
                  <a:srgbClr val="0000FF"/>
                </a:solidFill>
                <a:latin typeface="Arial Rounded MT Bold"/>
                <a:ea typeface="微软雅黑 Light" panose="020B0502040204020203" pitchFamily="34" charset="-122"/>
              </a:rPr>
              <a:t>18</a:t>
            </a:r>
            <a:r>
              <a:rPr lang="zh-CN" altLang="en-US" sz="1800" b="1" dirty="0">
                <a:solidFill>
                  <a:srgbClr val="0000FF"/>
                </a:solidFill>
                <a:latin typeface="Arial Rounded MT Bold"/>
                <a:ea typeface="微软雅黑 Light" panose="020B0502040204020203" pitchFamily="34" charset="-122"/>
              </a:rPr>
              <a:t>：</a:t>
            </a:r>
            <a:r>
              <a:rPr lang="en-US" altLang="zh-CN" sz="1800" b="1" dirty="0">
                <a:solidFill>
                  <a:srgbClr val="0000FF"/>
                </a:solidFill>
                <a:latin typeface="Arial Rounded MT Bold"/>
                <a:ea typeface="微软雅黑 Light" panose="020B0502040204020203" pitchFamily="34" charset="-122"/>
              </a:rPr>
              <a:t>00</a:t>
            </a:r>
            <a:r>
              <a:rPr lang="zh-CN" altLang="en-US" sz="1800" b="1" dirty="0">
                <a:solidFill>
                  <a:srgbClr val="0000FF"/>
                </a:solidFill>
                <a:latin typeface="Arial Rounded MT Bold"/>
                <a:ea typeface="微软雅黑 Light" panose="020B0502040204020203" pitchFamily="34" charset="-122"/>
              </a:rPr>
              <a:t>～</a:t>
            </a:r>
            <a:r>
              <a:rPr lang="en-US" altLang="zh-CN" sz="1800" b="1" dirty="0">
                <a:solidFill>
                  <a:srgbClr val="0000FF"/>
                </a:solidFill>
                <a:latin typeface="Arial Rounded MT Bold"/>
                <a:ea typeface="微软雅黑 Light" panose="020B0502040204020203" pitchFamily="34" charset="-122"/>
              </a:rPr>
              <a:t>21</a:t>
            </a:r>
            <a:r>
              <a:rPr lang="zh-CN" altLang="en-US" sz="1800" b="1" dirty="0">
                <a:solidFill>
                  <a:srgbClr val="0000FF"/>
                </a:solidFill>
                <a:latin typeface="Arial Rounded MT Bold"/>
                <a:ea typeface="微软雅黑 Light" panose="020B0502040204020203" pitchFamily="34" charset="-122"/>
              </a:rPr>
              <a:t>：</a:t>
            </a:r>
            <a:r>
              <a:rPr lang="en-US" altLang="zh-CN" sz="1800" b="1" dirty="0">
                <a:solidFill>
                  <a:srgbClr val="0000FF"/>
                </a:solidFill>
                <a:latin typeface="Arial Rounded MT Bold"/>
                <a:ea typeface="微软雅黑 Light" panose="020B0502040204020203" pitchFamily="34" charset="-122"/>
              </a:rPr>
              <a:t>30</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不得将私人家具和电饭锅、热水器、取暖器、电热毯等电器带入公寓</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严禁私拉电线，严禁使用电炉、煤油炉、酒精炉等炉具</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不得私自搬动、改装、调换配置的家具和设备</a:t>
            </a:r>
            <a:endParaRPr lang="en-US" altLang="zh-CN" sz="1800" b="1" dirty="0">
              <a:solidFill>
                <a:srgbClr val="0000FF"/>
              </a:solidFill>
              <a:latin typeface="Arial Rounded MT Bold"/>
              <a:ea typeface="微软雅黑 Light" panose="020B0502040204020203" pitchFamily="34" charset="-122"/>
            </a:endParaRP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Arial Rounded MT Bold"/>
                <a:ea typeface="微软雅黑 Light" panose="020B0502040204020203" pitchFamily="34" charset="-122"/>
              </a:rPr>
              <a:t>不得私自更换门锁，私配钥匙</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研究生公寓</a:t>
            </a:r>
          </a:p>
        </p:txBody>
      </p:sp>
      <p:sp>
        <p:nvSpPr>
          <p:cNvPr id="72707" name="Rectangle 3"/>
          <p:cNvSpPr txBox="1">
            <a:spLocks noChangeArrowheads="1"/>
          </p:cNvSpPr>
          <p:nvPr/>
        </p:nvSpPr>
        <p:spPr bwMode="auto">
          <a:xfrm>
            <a:off x="928688" y="2214563"/>
            <a:ext cx="764381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自觉搞好清洁卫生，同住人员互相关心、体谅和照顾</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卫生检查成绩将列入优秀学生评选和各类奖学金评选的条件</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遇非正常情况须及时报告研究生部或相关部门</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学生换房必须报研究生部批准，不得留宿他人</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尊重他人的作息时间</a:t>
            </a:r>
          </a:p>
          <a:p>
            <a:pPr eaLnBrk="1" hangingPunct="1">
              <a:lnSpc>
                <a:spcPct val="150000"/>
              </a:lnSpc>
              <a:spcBef>
                <a:spcPct val="0"/>
              </a:spcBef>
              <a:buFont typeface="Wingdings" panose="05000000000000000000" pitchFamily="2" charset="2"/>
              <a:buChar char="u"/>
            </a:pPr>
            <a:r>
              <a:rPr lang="zh-CN" altLang="en-US" sz="1800" b="1" dirty="0">
                <a:solidFill>
                  <a:srgbClr val="0000FF"/>
                </a:solidFill>
                <a:latin typeface="微软雅黑 Light" panose="020B0502040204020203" pitchFamily="34" charset="-122"/>
                <a:ea typeface="微软雅黑 Light" panose="020B0502040204020203" pitchFamily="34" charset="-122"/>
              </a:rPr>
              <a:t>家具及其他设施损坏，及时报修</a:t>
            </a:r>
            <a:endParaRPr lang="en-US" altLang="zh-CN" sz="1800" b="1" dirty="0">
              <a:solidFill>
                <a:srgbClr val="0000FF"/>
              </a:solidFill>
              <a:latin typeface="微软雅黑 Light" panose="020B0502040204020203" pitchFamily="34" charset="-122"/>
              <a:ea typeface="微软雅黑 Light" panose="020B0502040204020203" pitchFamily="34" charset="-122"/>
            </a:endParaRPr>
          </a:p>
          <a:p>
            <a:pPr eaLnBrk="1" hangingPunct="1">
              <a:lnSpc>
                <a:spcPct val="150000"/>
              </a:lnSpc>
              <a:spcBef>
                <a:spcPct val="0"/>
              </a:spcBef>
              <a:buFont typeface="Wingdings" panose="05000000000000000000" pitchFamily="2" charset="2"/>
              <a:buChar char="u"/>
            </a:pPr>
            <a:r>
              <a:rPr lang="zh-CN" altLang="en-US" sz="1800" b="1" dirty="0" smtClean="0">
                <a:solidFill>
                  <a:srgbClr val="0000FF"/>
                </a:solidFill>
                <a:latin typeface="微软雅黑 Light" panose="020B0502040204020203" pitchFamily="34" charset="-122"/>
                <a:ea typeface="微软雅黑 Light" panose="020B0502040204020203" pitchFamily="34" charset="-122"/>
              </a:rPr>
              <a:t>按时缴纳电费</a:t>
            </a:r>
            <a:endParaRPr lang="zh-CN" altLang="en-US" sz="1800" b="1" dirty="0">
              <a:solidFill>
                <a:srgbClr val="0000FF"/>
              </a:solidFill>
              <a:latin typeface="微软雅黑 Light" panose="020B0502040204020203" pitchFamily="34" charset="-122"/>
              <a:ea typeface="微软雅黑 Light" panose="020B0502040204020203" pitchFamily="34" charset="-122"/>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研究生自修室</a:t>
            </a:r>
          </a:p>
        </p:txBody>
      </p:sp>
      <p:sp>
        <p:nvSpPr>
          <p:cNvPr id="73731" name="Rectangle 3"/>
          <p:cNvSpPr txBox="1">
            <a:spLocks noChangeArrowheads="1"/>
          </p:cNvSpPr>
          <p:nvPr/>
        </p:nvSpPr>
        <p:spPr bwMode="auto">
          <a:xfrm>
            <a:off x="1000125" y="2214563"/>
            <a:ext cx="74295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根据研究生部安排的座位入座，互相调换座位须获得研究生部批准</a:t>
            </a:r>
          </a:p>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遵守规章制度，加强自修室安全防范和整洁卫生。按照规定，所内各实验大楼每晚</a:t>
            </a:r>
            <a:r>
              <a:rPr lang="en-US" altLang="zh-CN" sz="1800" b="1" dirty="0">
                <a:latin typeface="Arial Rounded MT Bold"/>
                <a:ea typeface="微软雅黑 Light" panose="020B0502040204020203" pitchFamily="34" charset="-122"/>
              </a:rPr>
              <a:t>11</a:t>
            </a:r>
            <a:r>
              <a:rPr lang="zh-CN" altLang="en-US" sz="1800" b="1" dirty="0">
                <a:latin typeface="Arial Rounded MT Bold"/>
                <a:ea typeface="微软雅黑 Light" panose="020B0502040204020203" pitchFamily="34" charset="-122"/>
              </a:rPr>
              <a:t>：</a:t>
            </a:r>
            <a:r>
              <a:rPr lang="en-US" altLang="zh-CN" sz="1800" b="1" dirty="0">
                <a:latin typeface="Arial Rounded MT Bold"/>
                <a:ea typeface="微软雅黑 Light" panose="020B0502040204020203" pitchFamily="34" charset="-122"/>
              </a:rPr>
              <a:t>00</a:t>
            </a:r>
            <a:r>
              <a:rPr lang="zh-CN" altLang="en-US" sz="1800" b="1" dirty="0">
                <a:latin typeface="Arial Rounded MT Bold"/>
                <a:ea typeface="微软雅黑 Light" panose="020B0502040204020203" pitchFamily="34" charset="-122"/>
              </a:rPr>
              <a:t>锁门，如留滞晚走，需电话通知门卫（</a:t>
            </a:r>
            <a:r>
              <a:rPr lang="en-US" altLang="zh-CN" sz="1800" b="1" dirty="0">
                <a:latin typeface="Arial Rounded MT Bold"/>
                <a:ea typeface="微软雅黑 Light" panose="020B0502040204020203" pitchFamily="34" charset="-122"/>
              </a:rPr>
              <a:t>1901</a:t>
            </a:r>
            <a:r>
              <a:rPr lang="zh-CN" altLang="en-US" sz="1800" b="1" dirty="0">
                <a:latin typeface="Arial Rounded MT Bold"/>
                <a:ea typeface="微软雅黑 Light" panose="020B0502040204020203" pitchFamily="34" charset="-122"/>
              </a:rPr>
              <a:t>）开门，不能以其他方式出入大门，以保证安全</a:t>
            </a:r>
          </a:p>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除一楼的消防通道外，其他楼层的消防通道在最后离开时须处于上锁状态</a:t>
            </a:r>
          </a:p>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自修室内不要喧哗，拨打、接听私人电话时注意控制音量，以免影响他人</a:t>
            </a:r>
            <a:endParaRPr lang="en-US" altLang="zh-CN" sz="1800" b="1" dirty="0">
              <a:latin typeface="Arial Rounded MT Bold"/>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工作时间内，不得观看娱乐片，不得玩游戏</a:t>
            </a:r>
            <a:endParaRPr lang="en-US" altLang="zh-CN" sz="1800" b="1" dirty="0">
              <a:latin typeface="Arial Rounded MT Bold"/>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1800" b="1" dirty="0">
                <a:latin typeface="Arial Rounded MT Bold"/>
                <a:ea typeface="微软雅黑 Light" panose="020B0502040204020203" pitchFamily="34" charset="-122"/>
              </a:rPr>
              <a:t>未经研究生部同意，不得搬动各类家具；不得设置休闲家具</a:t>
            </a:r>
          </a:p>
        </p:txBody>
      </p:sp>
      <p:sp>
        <p:nvSpPr>
          <p:cNvPr id="73732" name="文本框 3"/>
          <p:cNvSpPr txBox="1">
            <a:spLocks noChangeArrowheads="1"/>
          </p:cNvSpPr>
          <p:nvPr/>
        </p:nvSpPr>
        <p:spPr bwMode="auto">
          <a:xfrm>
            <a:off x="1500188" y="6197600"/>
            <a:ext cx="1776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33CCCC"/>
                </a:solidFill>
                <a:latin typeface="微软雅黑" panose="020B0503020204020204" pitchFamily="34" charset="-122"/>
                <a:ea typeface="微软雅黑" panose="020B0503020204020204" pitchFamily="34" charset="-122"/>
              </a:rPr>
              <a:t>烧煮事例：</a:t>
            </a:r>
          </a:p>
        </p:txBody>
      </p:sp>
      <p:sp>
        <p:nvSpPr>
          <p:cNvPr id="73733" name="文本框 4"/>
          <p:cNvSpPr txBox="1">
            <a:spLocks noChangeArrowheads="1"/>
          </p:cNvSpPr>
          <p:nvPr/>
        </p:nvSpPr>
        <p:spPr bwMode="auto">
          <a:xfrm>
            <a:off x="3419475" y="6197600"/>
            <a:ext cx="1776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33CCCC"/>
                </a:solidFill>
                <a:latin typeface="微软雅黑" panose="020B0503020204020204" pitchFamily="34" charset="-122"/>
                <a:ea typeface="微软雅黑" panose="020B0503020204020204" pitchFamily="34" charset="-122"/>
              </a:rPr>
              <a:t>废弃物事例：</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进入实验室</a:t>
            </a:r>
          </a:p>
        </p:txBody>
      </p:sp>
      <p:sp>
        <p:nvSpPr>
          <p:cNvPr id="74755" name="Rectangle 3"/>
          <p:cNvSpPr txBox="1">
            <a:spLocks noChangeArrowheads="1"/>
          </p:cNvSpPr>
          <p:nvPr/>
        </p:nvSpPr>
        <p:spPr bwMode="auto">
          <a:xfrm>
            <a:off x="1000125" y="2214563"/>
            <a:ext cx="74295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4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遵守实验室操作规程，爱护实验设备，加强水电煤气安全管理。同学新进实验室应多听、多看、多问、虚心请教，切忌不懂装懂，盲目动手，以免造成安全隐患</a:t>
            </a:r>
            <a:endParaRPr lang="en-US" altLang="zh-CN" sz="2000" b="1" dirty="0">
              <a:latin typeface="微软雅黑 Light" panose="020B0502040204020203" pitchFamily="34" charset="-122"/>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仪器设备用毕，必须复原，便于他人使用</a:t>
            </a:r>
            <a:endParaRPr lang="en-US" altLang="zh-CN" sz="2000" b="1" dirty="0">
              <a:latin typeface="微软雅黑 Light" panose="020B0502040204020203" pitchFamily="34" charset="-122"/>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仪器设备故障必须及时向课题组老师报告</a:t>
            </a:r>
          </a:p>
          <a:p>
            <a:pPr eaLnBrk="1" hangingPunct="1">
              <a:lnSpc>
                <a:spcPct val="125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按规定妥善处理有毒有害物品，保护环境</a:t>
            </a:r>
            <a:endParaRPr lang="en-US" altLang="zh-CN" sz="2000" b="1" dirty="0">
              <a:latin typeface="微软雅黑 Light" panose="020B0502040204020203" pitchFamily="34" charset="-122"/>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除必须情况外，不要在晚上做实验</a:t>
            </a:r>
            <a:endParaRPr lang="en-US" altLang="zh-CN" sz="2000" b="1" dirty="0">
              <a:latin typeface="微软雅黑 Light" panose="020B0502040204020203" pitchFamily="34" charset="-122"/>
              <a:ea typeface="微软雅黑 Light" panose="020B0502040204020203" pitchFamily="34" charset="-122"/>
            </a:endParaRPr>
          </a:p>
          <a:p>
            <a:pPr eaLnBrk="1" hangingPunct="1">
              <a:lnSpc>
                <a:spcPct val="125000"/>
              </a:lnSpc>
              <a:spcBef>
                <a:spcPct val="0"/>
              </a:spcBef>
              <a:spcAft>
                <a:spcPts val="600"/>
              </a:spcAft>
              <a:buFont typeface="Wingdings" panose="05000000000000000000" pitchFamily="2" charset="2"/>
              <a:buChar char="u"/>
            </a:pPr>
            <a:r>
              <a:rPr lang="zh-CN" altLang="en-US" sz="2000" b="1" dirty="0">
                <a:latin typeface="微软雅黑 Light" panose="020B0502040204020203" pitchFamily="34" charset="-122"/>
                <a:ea typeface="微软雅黑 Light" panose="020B0502040204020203" pitchFamily="34" charset="-122"/>
              </a:rPr>
              <a:t>实验期间建议请老师或同学看护，以防不测、及时救助</a:t>
            </a:r>
          </a:p>
        </p:txBody>
      </p:sp>
      <p:sp>
        <p:nvSpPr>
          <p:cNvPr id="74756" name="文本框 3"/>
          <p:cNvSpPr txBox="1">
            <a:spLocks noChangeArrowheads="1"/>
          </p:cNvSpPr>
          <p:nvPr/>
        </p:nvSpPr>
        <p:spPr bwMode="auto">
          <a:xfrm>
            <a:off x="1500188" y="5892800"/>
            <a:ext cx="249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33CCCC"/>
                </a:solidFill>
                <a:latin typeface="微软雅黑" panose="020B0503020204020204" pitchFamily="34" charset="-122"/>
                <a:ea typeface="微软雅黑" panose="020B0503020204020204" pitchFamily="34" charset="-122"/>
              </a:rPr>
              <a:t>有毒有害物品事例：</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校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1357313"/>
            <a:ext cx="34004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1605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071688"/>
            <a:ext cx="396875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785813" y="5184775"/>
            <a:ext cx="4357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42925">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0000FF"/>
                </a:solidFill>
                <a:latin typeface="微软雅黑" panose="020B0503020204020204" pitchFamily="34" charset="-122"/>
                <a:ea typeface="微软雅黑" panose="020B0503020204020204" pitchFamily="34" charset="-122"/>
              </a:rPr>
              <a:t>校训是研究所的培养目标，也是激励我们努力的方向！</a:t>
            </a:r>
          </a:p>
        </p:txBody>
      </p:sp>
      <p:sp>
        <p:nvSpPr>
          <p:cNvPr id="10245" name="矩形 2"/>
          <p:cNvSpPr>
            <a:spLocks noChangeArrowheads="1"/>
          </p:cNvSpPr>
          <p:nvPr/>
        </p:nvSpPr>
        <p:spPr bwMode="auto">
          <a:xfrm>
            <a:off x="385763" y="1052513"/>
            <a:ext cx="48244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C00000"/>
                </a:solidFill>
                <a:latin typeface="微软雅黑" panose="020B0503020204020204" pitchFamily="34" charset="-122"/>
                <a:ea typeface="微软雅黑" panose="020B0503020204020204" pitchFamily="34" charset="-122"/>
              </a:rPr>
              <a:t>十一届全国人大副委员长、原中国科学院院长路甬祥院士提词</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其  它</a:t>
            </a:r>
          </a:p>
        </p:txBody>
      </p:sp>
      <p:sp>
        <p:nvSpPr>
          <p:cNvPr id="75779" name="Rectangle 3"/>
          <p:cNvSpPr txBox="1">
            <a:spLocks noChangeArrowheads="1"/>
          </p:cNvSpPr>
          <p:nvPr/>
        </p:nvSpPr>
        <p:spPr bwMode="auto">
          <a:xfrm>
            <a:off x="1000125" y="2214563"/>
            <a:ext cx="7643813"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积极参加党支部、团支部、学生会活动</a:t>
            </a: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对门卫、食堂等工人师傅要有礼貌</a:t>
            </a: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注重礼仪，服饰不要太随意</a:t>
            </a:r>
            <a:r>
              <a:rPr lang="en-US" altLang="zh-CN" sz="2000" b="1" dirty="0">
                <a:latin typeface="Arial Rounded MT Bold"/>
                <a:ea typeface="微软雅黑 Light" panose="020B0502040204020203" pitchFamily="34" charset="-122"/>
              </a:rPr>
              <a:t>(</a:t>
            </a:r>
            <a:r>
              <a:rPr lang="zh-CN" altLang="en-US" sz="2000" b="1" dirty="0">
                <a:solidFill>
                  <a:srgbClr val="FF0000"/>
                </a:solidFill>
                <a:latin typeface="Arial Rounded MT Bold"/>
                <a:ea typeface="微软雅黑 Light" panose="020B0502040204020203" pitchFamily="34" charset="-122"/>
              </a:rPr>
              <a:t>拖鞋、背心</a:t>
            </a:r>
            <a:r>
              <a:rPr lang="en-US" altLang="zh-CN" sz="2000" b="1" dirty="0">
                <a:latin typeface="Arial Rounded MT Bold"/>
                <a:ea typeface="微软雅黑 Light" panose="020B0502040204020203" pitchFamily="34" charset="-122"/>
              </a:rPr>
              <a:t>)</a:t>
            </a:r>
            <a:endParaRPr lang="zh-CN" altLang="en-US" sz="2000" b="1" dirty="0">
              <a:latin typeface="Arial Rounded MT Bold"/>
              <a:ea typeface="微软雅黑 Light" panose="020B0502040204020203" pitchFamily="34" charset="-122"/>
            </a:endParaRP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按时就餐，文明就餐</a:t>
            </a:r>
            <a:endParaRPr lang="en-US" altLang="zh-CN" sz="2000" b="1" dirty="0">
              <a:latin typeface="Arial Rounded MT Bold"/>
              <a:ea typeface="微软雅黑 Light" panose="020B0502040204020203" pitchFamily="34" charset="-122"/>
            </a:endParaRP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饭卡充值：在四号楼</a:t>
            </a:r>
            <a:r>
              <a:rPr lang="en-US" altLang="zh-CN" sz="2000" b="1" dirty="0">
                <a:latin typeface="Arial Rounded MT Bold"/>
                <a:ea typeface="微软雅黑 Light" panose="020B0502040204020203" pitchFamily="34" charset="-122"/>
              </a:rPr>
              <a:t>2</a:t>
            </a:r>
            <a:r>
              <a:rPr lang="zh-CN" altLang="en-US" sz="2000" b="1" dirty="0">
                <a:latin typeface="Arial Rounded MT Bold"/>
                <a:ea typeface="微软雅黑 Light" panose="020B0502040204020203" pitchFamily="34" charset="-122"/>
              </a:rPr>
              <a:t>搂食堂办公室</a:t>
            </a: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财务报销时间：每天上午</a:t>
            </a:r>
            <a:r>
              <a:rPr lang="en-US" altLang="zh-CN" sz="2000" b="1" dirty="0">
                <a:latin typeface="Arial Rounded MT Bold"/>
                <a:ea typeface="微软雅黑 Light" panose="020B0502040204020203" pitchFamily="34" charset="-122"/>
              </a:rPr>
              <a:t>8:30</a:t>
            </a:r>
            <a:r>
              <a:rPr lang="zh-CN" altLang="en-US" sz="2000" b="1" dirty="0">
                <a:latin typeface="Arial Rounded MT Bold"/>
                <a:ea typeface="微软雅黑 Light" panose="020B0502040204020203" pitchFamily="34" charset="-122"/>
              </a:rPr>
              <a:t>－</a:t>
            </a:r>
            <a:r>
              <a:rPr lang="en-US" altLang="zh-CN" sz="2000" b="1" dirty="0">
                <a:latin typeface="Arial Rounded MT Bold"/>
                <a:ea typeface="微软雅黑 Light" panose="020B0502040204020203" pitchFamily="34" charset="-122"/>
              </a:rPr>
              <a:t>11:30</a:t>
            </a: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图书证由本人凭就餐饭卡去图书馆办理</a:t>
            </a:r>
          </a:p>
          <a:p>
            <a:pPr eaLnBrk="1" hangingPunct="1">
              <a:lnSpc>
                <a:spcPct val="120000"/>
              </a:lnSpc>
              <a:spcBef>
                <a:spcPct val="0"/>
              </a:spcBef>
              <a:spcAft>
                <a:spcPts val="600"/>
              </a:spcAft>
              <a:buFont typeface="Wingdings" panose="05000000000000000000" pitchFamily="2" charset="2"/>
              <a:buChar char="u"/>
            </a:pPr>
            <a:r>
              <a:rPr lang="zh-CN" altLang="en-US" sz="2000" b="1" dirty="0">
                <a:latin typeface="Arial Rounded MT Bold"/>
                <a:ea typeface="微软雅黑 Light" panose="020B0502040204020203" pitchFamily="34" charset="-122"/>
              </a:rPr>
              <a:t>班级工作大家要热心关注，积极</a:t>
            </a:r>
            <a:r>
              <a:rPr lang="zh-CN" altLang="en-US" sz="2000" b="1" dirty="0" smtClean="0">
                <a:latin typeface="Arial Rounded MT Bold"/>
                <a:ea typeface="微软雅黑 Light" panose="020B0502040204020203" pitchFamily="34" charset="-122"/>
              </a:rPr>
              <a:t>参与</a:t>
            </a:r>
            <a:endParaRPr lang="zh-CN" altLang="en-US" sz="2000" b="1" dirty="0">
              <a:latin typeface="Arial Rounded MT Bold"/>
              <a:ea typeface="微软雅黑 Light" panose="020B0502040204020203" pitchFamily="34" charset="-122"/>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矩形 2"/>
          <p:cNvSpPr>
            <a:spLocks noChangeArrowheads="1"/>
          </p:cNvSpPr>
          <p:nvPr/>
        </p:nvSpPr>
        <p:spPr bwMode="auto">
          <a:xfrm>
            <a:off x="1500188" y="13573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C00000"/>
                </a:solidFill>
                <a:latin typeface="微软雅黑" panose="020B0503020204020204" pitchFamily="34" charset="-122"/>
                <a:ea typeface="微软雅黑" panose="020B0503020204020204" pitchFamily="34" charset="-122"/>
              </a:rPr>
              <a:t>希望和要求</a:t>
            </a:r>
          </a:p>
        </p:txBody>
      </p:sp>
      <p:sp>
        <p:nvSpPr>
          <p:cNvPr id="9219" name="Rectangle 3"/>
          <p:cNvSpPr txBox="1">
            <a:spLocks noChangeArrowheads="1"/>
          </p:cNvSpPr>
          <p:nvPr/>
        </p:nvSpPr>
        <p:spPr bwMode="auto">
          <a:xfrm>
            <a:off x="785812" y="2214563"/>
            <a:ext cx="8178675" cy="4238773"/>
          </a:xfrm>
          <a:prstGeom prst="rect">
            <a:avLst/>
          </a:prstGeom>
          <a:noFill/>
          <a:ln w="9525">
            <a:noFill/>
            <a:miter lim="800000"/>
            <a:headEnd/>
            <a:tailEnd/>
          </a:ln>
        </p:spPr>
        <p:txBody>
          <a:bodyPr/>
          <a:lstStyle/>
          <a:p>
            <a:pPr eaLnBrk="1" hangingPunct="1">
              <a:lnSpc>
                <a:spcPct val="130000"/>
              </a:lnSpc>
              <a:defRPr/>
            </a:pPr>
            <a:r>
              <a:rPr lang="en-US" altLang="zh-CN" sz="2000" b="1" dirty="0">
                <a:solidFill>
                  <a:srgbClr val="33CCCC"/>
                </a:solidFill>
                <a:latin typeface="微软雅黑" pitchFamily="34" charset="-122"/>
                <a:ea typeface="微软雅黑" pitchFamily="34" charset="-122"/>
              </a:rPr>
              <a:t>1</a:t>
            </a:r>
            <a:r>
              <a:rPr lang="zh-CN" altLang="en-US" dirty="0">
                <a:solidFill>
                  <a:srgbClr val="33CCCC"/>
                </a:solidFill>
                <a:latin typeface="微软雅黑" pitchFamily="34" charset="-122"/>
                <a:ea typeface="微软雅黑" pitchFamily="34" charset="-122"/>
              </a:rPr>
              <a:t>、</a:t>
            </a:r>
            <a:r>
              <a:rPr lang="zh-CN" altLang="en-US" sz="2000" b="1" dirty="0">
                <a:solidFill>
                  <a:srgbClr val="33CCCC"/>
                </a:solidFill>
                <a:latin typeface="微软雅黑" pitchFamily="34" charset="-122"/>
                <a:ea typeface="微软雅黑" pitchFamily="34" charset="-122"/>
              </a:rPr>
              <a:t>明确学习目的、注重能力和素质培养</a:t>
            </a:r>
            <a:endParaRPr lang="zh-CN" altLang="en-US" b="1" dirty="0">
              <a:solidFill>
                <a:srgbClr val="33CCCC"/>
              </a:solidFill>
              <a:latin typeface="微软雅黑" pitchFamily="34" charset="-122"/>
              <a:ea typeface="微软雅黑" pitchFamily="34" charset="-122"/>
            </a:endParaRPr>
          </a:p>
          <a:p>
            <a:pPr marL="706438" indent="-342900" eaLnBrk="1" hangingPunct="1">
              <a:lnSpc>
                <a:spcPct val="130000"/>
              </a:lnSpc>
              <a:buClr>
                <a:srgbClr val="C0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勤奋、刻苦、树立信心，克服和战胜学习中的困难</a:t>
            </a:r>
          </a:p>
          <a:p>
            <a:pPr marL="706438" indent="-342900" eaLnBrk="1" hangingPunct="1">
              <a:lnSpc>
                <a:spcPct val="130000"/>
              </a:lnSpc>
              <a:spcAft>
                <a:spcPts val="600"/>
              </a:spcAft>
              <a:buClr>
                <a:srgbClr val="C0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积累专业知识，训练思维方法，确定发展方向，掌握从事科学研究的基本技能</a:t>
            </a:r>
            <a:r>
              <a:rPr lang="en-US" altLang="zh-CN" sz="2000" b="1" dirty="0">
                <a:solidFill>
                  <a:srgbClr val="0000FF"/>
                </a:solidFill>
                <a:latin typeface="微软雅黑 Light" panose="020B0502040204020203" pitchFamily="34" charset="-122"/>
                <a:ea typeface="微软雅黑 Light" panose="020B0502040204020203" pitchFamily="34" charset="-122"/>
              </a:rPr>
              <a:t>(</a:t>
            </a:r>
            <a:r>
              <a:rPr lang="zh-CN" altLang="en-US" sz="2000" b="1" dirty="0">
                <a:solidFill>
                  <a:srgbClr val="0000FF"/>
                </a:solidFill>
                <a:latin typeface="微软雅黑 Light" panose="020B0502040204020203" pitchFamily="34" charset="-122"/>
                <a:ea typeface="微软雅黑 Light" panose="020B0502040204020203" pitchFamily="34" charset="-122"/>
              </a:rPr>
              <a:t>知识、能力</a:t>
            </a:r>
            <a:r>
              <a:rPr lang="en-US" altLang="zh-CN" sz="2000" b="1" dirty="0">
                <a:solidFill>
                  <a:srgbClr val="0000FF"/>
                </a:solidFill>
                <a:latin typeface="微软雅黑 Light" panose="020B0502040204020203" pitchFamily="34" charset="-122"/>
                <a:ea typeface="微软雅黑 Light" panose="020B0502040204020203" pitchFamily="34" charset="-122"/>
              </a:rPr>
              <a:t>)</a:t>
            </a:r>
            <a:endParaRPr lang="zh-CN" altLang="en-US" sz="2000" b="1" dirty="0">
              <a:solidFill>
                <a:srgbClr val="0000FF"/>
              </a:solidFill>
              <a:latin typeface="微软雅黑 Light" panose="020B0502040204020203" pitchFamily="34" charset="-122"/>
              <a:ea typeface="微软雅黑 Light" panose="020B0502040204020203" pitchFamily="34" charset="-122"/>
            </a:endParaRPr>
          </a:p>
          <a:p>
            <a:pPr eaLnBrk="1" hangingPunct="1">
              <a:lnSpc>
                <a:spcPct val="130000"/>
              </a:lnSpc>
              <a:defRPr/>
            </a:pPr>
            <a:r>
              <a:rPr lang="en-US" altLang="zh-CN" sz="2000" b="1" dirty="0">
                <a:solidFill>
                  <a:srgbClr val="33CCCC"/>
                </a:solidFill>
                <a:latin typeface="微软雅黑" pitchFamily="34" charset="-122"/>
                <a:ea typeface="微软雅黑" pitchFamily="34" charset="-122"/>
              </a:rPr>
              <a:t>2</a:t>
            </a:r>
            <a:r>
              <a:rPr lang="zh-CN" altLang="en-US" sz="2000" b="1" dirty="0">
                <a:solidFill>
                  <a:srgbClr val="33CCCC"/>
                </a:solidFill>
                <a:latin typeface="微软雅黑" pitchFamily="34" charset="-122"/>
                <a:ea typeface="微软雅黑" pitchFamily="34" charset="-122"/>
              </a:rPr>
              <a:t>、点滴入手，注重自身道德素质的提高</a:t>
            </a:r>
          </a:p>
          <a:p>
            <a:pPr marL="706438" indent="-342900" eaLnBrk="1" hangingPunct="1">
              <a:lnSpc>
                <a:spcPct val="130000"/>
              </a:lnSpc>
              <a:buClr>
                <a:srgbClr val="FF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“勿以善小而不为，勿以恶小而为之”</a:t>
            </a:r>
          </a:p>
          <a:p>
            <a:pPr marL="706438" indent="-342900" eaLnBrk="1" hangingPunct="1">
              <a:lnSpc>
                <a:spcPct val="130000"/>
              </a:lnSpc>
              <a:buClr>
                <a:srgbClr val="FF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自觉遵守各项规章制度，增强研究生“自我管理、自我服务、自我教育”的意识和能力</a:t>
            </a:r>
            <a:endParaRPr lang="en-US" altLang="zh-CN" sz="2000" b="1" dirty="0">
              <a:solidFill>
                <a:srgbClr val="0000FF"/>
              </a:solidFill>
              <a:latin typeface="微软雅黑 Light" panose="020B0502040204020203" pitchFamily="34" charset="-122"/>
              <a:ea typeface="微软雅黑 Light" panose="020B0502040204020203" pitchFamily="34" charset="-122"/>
            </a:endParaRPr>
          </a:p>
          <a:p>
            <a:pPr marL="706438" indent="-342900" eaLnBrk="1" hangingPunct="1">
              <a:lnSpc>
                <a:spcPct val="130000"/>
              </a:lnSpc>
              <a:buClr>
                <a:srgbClr val="FF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从细微处做起，从点滴之事做起，踏踏实实做事，堂堂正正做人</a:t>
            </a:r>
          </a:p>
          <a:p>
            <a:pPr marL="706438" indent="-342900" eaLnBrk="1" hangingPunct="1">
              <a:lnSpc>
                <a:spcPct val="130000"/>
              </a:lnSpc>
              <a:buClr>
                <a:srgbClr val="FF0000"/>
              </a:buClr>
              <a:buFont typeface="Wingdings" panose="05000000000000000000" pitchFamily="2" charset="2"/>
              <a:buChar char="ü"/>
              <a:defRPr/>
            </a:pPr>
            <a:r>
              <a:rPr lang="zh-CN" altLang="en-US" sz="2000" b="1" dirty="0">
                <a:solidFill>
                  <a:srgbClr val="0000FF"/>
                </a:solidFill>
                <a:latin typeface="微软雅黑 Light" panose="020B0502040204020203" pitchFamily="34" charset="-122"/>
                <a:ea typeface="微软雅黑 Light" panose="020B0502040204020203" pitchFamily="34" charset="-122"/>
              </a:rPr>
              <a:t>学会尊重他人，成为讲文明，重诚信的公民（贷款）</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1484313"/>
            <a:ext cx="8443913" cy="4248150"/>
          </a:xfrm>
          <a:prstGeom prst="rect">
            <a:avLst/>
          </a:prstGeom>
        </p:spPr>
        <p:txBody>
          <a:bodyPr/>
          <a:lstStyle/>
          <a:p>
            <a:pPr algn="ctr" eaLnBrk="1" hangingPunct="1">
              <a:defRPr/>
            </a:pPr>
            <a:r>
              <a:rPr lang="zh-CN" altLang="en-US" sz="5400" b="1" kern="0"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cs typeface="+mj-cs"/>
              </a:rPr>
              <a:t>预祝大家</a:t>
            </a:r>
            <a:r>
              <a:rPr lang="zh-CN" altLang="en-US" sz="4800" kern="0" dirty="0">
                <a:solidFill>
                  <a:srgbClr val="FFFF66"/>
                </a:solidFill>
                <a:latin typeface="+mj-lt"/>
                <a:ea typeface="楷体_GB2312" pitchFamily="49" charset="-122"/>
                <a:cs typeface="+mj-cs"/>
              </a:rPr>
              <a:t/>
            </a:r>
            <a:br>
              <a:rPr lang="zh-CN" altLang="en-US" sz="4800" kern="0" dirty="0">
                <a:solidFill>
                  <a:srgbClr val="FFFF66"/>
                </a:solidFill>
                <a:latin typeface="+mj-lt"/>
                <a:ea typeface="楷体_GB2312" pitchFamily="49" charset="-122"/>
                <a:cs typeface="+mj-cs"/>
              </a:rPr>
            </a:br>
            <a:r>
              <a:rPr lang="zh-CN" altLang="en-US" sz="4800" kern="0" dirty="0">
                <a:solidFill>
                  <a:srgbClr val="FFFF66"/>
                </a:solidFill>
                <a:latin typeface="+mj-lt"/>
                <a:ea typeface="楷体_GB2312" pitchFamily="49" charset="-122"/>
                <a:cs typeface="+mj-cs"/>
              </a:rPr>
              <a:t/>
            </a:r>
            <a:br>
              <a:rPr lang="zh-CN" altLang="en-US" sz="4800" kern="0" dirty="0">
                <a:solidFill>
                  <a:srgbClr val="FFFF66"/>
                </a:solidFill>
                <a:latin typeface="+mj-lt"/>
                <a:ea typeface="楷体_GB2312" pitchFamily="49" charset="-122"/>
                <a:cs typeface="+mj-cs"/>
              </a:rPr>
            </a:br>
            <a:r>
              <a:rPr lang="zh-CN" altLang="en-US" sz="4800" b="1" kern="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圆满</a:t>
            </a:r>
            <a:r>
              <a:rPr lang="zh-CN" altLang="en-US" sz="4800" b="1" kern="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完成</a:t>
            </a:r>
            <a:r>
              <a:rPr lang="zh-CN" altLang="en-US" sz="4800" b="1" kern="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学业</a:t>
            </a:r>
            <a:r>
              <a:rPr lang="zh-CN" altLang="en-US" sz="4800" b="1" kern="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
            </a:r>
            <a:br>
              <a:rPr lang="zh-CN" altLang="en-US" sz="4800" b="1" kern="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br>
            <a:r>
              <a:rPr lang="zh-CN" altLang="en-US" sz="4800" b="1" kern="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    去迎接更美好的明天</a:t>
            </a:r>
            <a:r>
              <a:rPr lang="zh-CN" altLang="en-US" sz="4800" b="1" kern="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mj-cs"/>
              </a:rPr>
              <a:t>！</a:t>
            </a:r>
            <a:r>
              <a:rPr lang="zh-CN" altLang="en-US" sz="4400" b="1" kern="0" dirty="0" smtClean="0">
                <a:solidFill>
                  <a:srgbClr val="FF0000"/>
                </a:solidFill>
                <a:effectLst>
                  <a:outerShdw blurRad="38100" dist="38100" dir="2700000" algn="tl">
                    <a:srgbClr val="000000">
                      <a:alpha val="43137"/>
                    </a:srgbClr>
                  </a:outerShdw>
                </a:effectLst>
                <a:latin typeface="+mj-lt"/>
                <a:ea typeface="楷体_GB2312" pitchFamily="49" charset="-122"/>
                <a:cs typeface="+mj-cs"/>
              </a:rPr>
              <a:t> </a:t>
            </a:r>
            <a:endParaRPr lang="zh-CN" altLang="en-US" sz="4400" b="1" kern="0" dirty="0">
              <a:solidFill>
                <a:srgbClr val="FF0000"/>
              </a:solidFill>
              <a:effectLst>
                <a:outerShdw blurRad="38100" dist="38100" dir="2700000" algn="tl">
                  <a:srgbClr val="000000">
                    <a:alpha val="43137"/>
                  </a:srgbClr>
                </a:outerShdw>
              </a:effectLst>
              <a:latin typeface="+mj-lt"/>
              <a:ea typeface="楷体_GB2312" pitchFamily="49" charset="-122"/>
              <a:cs typeface="+mj-cs"/>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PE0316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52736"/>
            <a:ext cx="3654805"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283968" y="2780928"/>
            <a:ext cx="3551238" cy="1433513"/>
          </a:xfrm>
          <a:prstGeom prst="rect">
            <a:avLst/>
          </a:prstGeom>
          <a:noFill/>
          <a:ln w="9525">
            <a:noFill/>
            <a:miter lim="800000"/>
            <a:headEnd/>
            <a:tailEnd/>
          </a:ln>
        </p:spPr>
        <p:txBody>
          <a:bodyPr wrap="none">
            <a:spAutoFit/>
          </a:bodyPr>
          <a:lstStyle/>
          <a:p>
            <a:pPr algn="ctr" eaLnBrk="1" hangingPunct="1">
              <a:defRPr/>
            </a:pPr>
            <a:r>
              <a:rPr lang="zh-CN" altLang="en-US" sz="8800" b="1" dirty="0">
                <a:solidFill>
                  <a:srgbClr val="FF99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a:t>
            </a:r>
          </a:p>
        </p:txBody>
      </p:sp>
      <p:sp>
        <p:nvSpPr>
          <p:cNvPr id="6" name="TextBox 3"/>
          <p:cNvSpPr txBox="1">
            <a:spLocks noChangeArrowheads="1"/>
          </p:cNvSpPr>
          <p:nvPr/>
        </p:nvSpPr>
        <p:spPr bwMode="auto">
          <a:xfrm>
            <a:off x="5715000" y="5429250"/>
            <a:ext cx="2928938" cy="708025"/>
          </a:xfrm>
          <a:prstGeom prst="rect">
            <a:avLst/>
          </a:prstGeom>
          <a:noFill/>
          <a:ln w="9525">
            <a:noFill/>
            <a:miter lim="800000"/>
            <a:headEnd/>
            <a:tailEnd/>
          </a:ln>
        </p:spPr>
        <p:txBody>
          <a:bodyPr>
            <a:spAutoFit/>
          </a:bodyPr>
          <a:lstStyle/>
          <a:p>
            <a:pPr algn="ctr" eaLnBrk="1" hangingPunct="1">
              <a:defRPr/>
            </a:pPr>
            <a:r>
              <a:rPr lang="zh-CN" altLang="en-US" sz="2000" dirty="0">
                <a:solidFill>
                  <a:srgbClr val="3A279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研究生部</a:t>
            </a:r>
            <a:endParaRPr lang="en-US" altLang="zh-CN" sz="2000" dirty="0">
              <a:solidFill>
                <a:srgbClr val="3A279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eaLnBrk="1" hangingPunct="1">
              <a:defRPr/>
            </a:pPr>
            <a:r>
              <a:rPr lang="zh-CN" altLang="en-US" sz="2000" dirty="0" smtClean="0">
                <a:solidFill>
                  <a:srgbClr val="3A279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二〇一六年九月二日</a:t>
            </a:r>
            <a:endParaRPr lang="zh-CN" altLang="en-US" sz="2000" dirty="0">
              <a:solidFill>
                <a:srgbClr val="3A279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33600"/>
            <a:ext cx="403225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2"/>
          <p:cNvSpPr>
            <a:spLocks noChangeArrowheads="1"/>
          </p:cNvSpPr>
          <p:nvPr/>
        </p:nvSpPr>
        <p:spPr bwMode="auto">
          <a:xfrm>
            <a:off x="179388" y="1114425"/>
            <a:ext cx="3600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a:solidFill>
                  <a:srgbClr val="C00000"/>
                </a:solidFill>
                <a:latin typeface="微软雅黑" panose="020B0503020204020204" pitchFamily="34" charset="-122"/>
                <a:ea typeface="微软雅黑" panose="020B0503020204020204" pitchFamily="34" charset="-122"/>
              </a:rPr>
              <a:t>中国科学院院长</a:t>
            </a:r>
            <a:endParaRPr lang="en-US" altLang="zh-CN" sz="2000" b="1">
              <a:solidFill>
                <a:srgbClr val="C00000"/>
              </a:solidFill>
              <a:latin typeface="微软雅黑" panose="020B0503020204020204" pitchFamily="34" charset="-122"/>
              <a:ea typeface="微软雅黑" panose="020B0503020204020204" pitchFamily="34" charset="-122"/>
            </a:endParaRPr>
          </a:p>
          <a:p>
            <a:pPr algn="ctr" eaLnBrk="1" hangingPunct="1">
              <a:spcBef>
                <a:spcPct val="0"/>
              </a:spcBef>
              <a:buFontTx/>
              <a:buNone/>
            </a:pPr>
            <a:r>
              <a:rPr lang="zh-CN" altLang="en-US" sz="2000" b="1">
                <a:solidFill>
                  <a:srgbClr val="C00000"/>
                </a:solidFill>
                <a:latin typeface="微软雅黑" panose="020B0503020204020204" pitchFamily="34" charset="-122"/>
                <a:ea typeface="微软雅黑" panose="020B0503020204020204" pitchFamily="34" charset="-122"/>
              </a:rPr>
              <a:t>中国科学院大学名誉校长</a:t>
            </a:r>
          </a:p>
        </p:txBody>
      </p:sp>
      <p:sp>
        <p:nvSpPr>
          <p:cNvPr id="11268" name="矩形 3"/>
          <p:cNvSpPr>
            <a:spLocks noChangeArrowheads="1"/>
          </p:cNvSpPr>
          <p:nvPr/>
        </p:nvSpPr>
        <p:spPr bwMode="auto">
          <a:xfrm>
            <a:off x="3348038" y="1236663"/>
            <a:ext cx="1439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C00000"/>
                </a:solidFill>
                <a:latin typeface="微软雅黑" panose="020B0503020204020204" pitchFamily="34" charset="-122"/>
                <a:ea typeface="微软雅黑" panose="020B0503020204020204" pitchFamily="34" charset="-122"/>
              </a:rPr>
              <a:t>白春礼</a:t>
            </a:r>
          </a:p>
        </p:txBody>
      </p:sp>
      <p:sp>
        <p:nvSpPr>
          <p:cNvPr id="5" name="文本框 4"/>
          <p:cNvSpPr txBox="1"/>
          <p:nvPr/>
        </p:nvSpPr>
        <p:spPr>
          <a:xfrm>
            <a:off x="4940300" y="2711450"/>
            <a:ext cx="3887788" cy="1631216"/>
          </a:xfrm>
          <a:prstGeom prst="rect">
            <a:avLst/>
          </a:prstGeom>
          <a:noFill/>
        </p:spPr>
        <p:txBody>
          <a:bodyPr>
            <a:spAutoFit/>
          </a:bodyPr>
          <a:lstStyle/>
          <a:p>
            <a:pPr eaLnBrk="1" hangingPunct="1">
              <a:defRPr/>
            </a:pPr>
            <a:r>
              <a:rPr lang="zh-CN" altLang="en-US" sz="2000" dirty="0">
                <a:solidFill>
                  <a:srgbClr val="FF0000"/>
                </a:solidFill>
                <a:latin typeface="微软雅黑" panose="020B0503020204020204" pitchFamily="34" charset="-122"/>
                <a:ea typeface="微软雅黑" panose="020B0503020204020204" pitchFamily="34" charset="-122"/>
              </a:rPr>
              <a:t>科教融合</a:t>
            </a:r>
            <a:r>
              <a:rPr lang="zh-CN" altLang="en-US" sz="2000" dirty="0">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是国科大的发展之基；</a:t>
            </a:r>
            <a:r>
              <a:rPr lang="zh-CN" altLang="en-US" sz="2000" dirty="0">
                <a:solidFill>
                  <a:srgbClr val="FF0000"/>
                </a:solidFill>
                <a:latin typeface="微软雅黑" panose="020B0503020204020204" pitchFamily="34" charset="-122"/>
                <a:ea typeface="微软雅黑" panose="020B0503020204020204" pitchFamily="34" charset="-122"/>
              </a:rPr>
              <a:t>育人为本</a:t>
            </a:r>
            <a:r>
              <a:rPr lang="zh-CN" altLang="en-US" sz="2000" dirty="0">
                <a:latin typeface="微软雅黑" panose="020B0503020204020204" pitchFamily="34" charset="-122"/>
                <a:ea typeface="微软雅黑" panose="020B0503020204020204" pitchFamily="34" charset="-122"/>
              </a:rPr>
              <a:t>，是国科大的核心理念；</a:t>
            </a:r>
            <a:r>
              <a:rPr lang="zh-CN" altLang="en-US" sz="2000" dirty="0">
                <a:solidFill>
                  <a:srgbClr val="FF0000"/>
                </a:solidFill>
                <a:latin typeface="微软雅黑" panose="020B0503020204020204" pitchFamily="34" charset="-122"/>
                <a:ea typeface="微软雅黑" panose="020B0503020204020204" pitchFamily="34" charset="-122"/>
              </a:rPr>
              <a:t>协同创新</a:t>
            </a:r>
            <a:r>
              <a:rPr lang="zh-CN" altLang="en-US" sz="2000" dirty="0">
                <a:latin typeface="微软雅黑" panose="020B0503020204020204" pitchFamily="34" charset="-122"/>
                <a:ea typeface="微软雅黑" panose="020B0503020204020204" pitchFamily="34" charset="-122"/>
              </a:rPr>
              <a:t>，是国科大的鲜明特色；</a:t>
            </a:r>
            <a:r>
              <a:rPr lang="zh-CN" altLang="en-US" sz="2000" dirty="0">
                <a:solidFill>
                  <a:srgbClr val="FF0000"/>
                </a:solidFill>
                <a:latin typeface="微软雅黑" panose="020B0503020204020204" pitchFamily="34" charset="-122"/>
                <a:ea typeface="微软雅黑" panose="020B0503020204020204" pitchFamily="34" charset="-122"/>
              </a:rPr>
              <a:t>服务国家</a:t>
            </a:r>
            <a:r>
              <a:rPr lang="zh-CN" altLang="en-US" sz="2000" dirty="0">
                <a:latin typeface="微软雅黑" panose="020B0503020204020204" pitchFamily="34" charset="-122"/>
                <a:ea typeface="微软雅黑" panose="020B0503020204020204" pitchFamily="34" charset="-122"/>
              </a:rPr>
              <a:t>，是国科大的神圣使命。</a:t>
            </a:r>
          </a:p>
        </p:txBody>
      </p:sp>
      <p:sp>
        <p:nvSpPr>
          <p:cNvPr id="6" name="文本框 5"/>
          <p:cNvSpPr txBox="1"/>
          <p:nvPr/>
        </p:nvSpPr>
        <p:spPr>
          <a:xfrm>
            <a:off x="4940300" y="4411663"/>
            <a:ext cx="3890963" cy="1016000"/>
          </a:xfrm>
          <a:prstGeom prst="rect">
            <a:avLst/>
          </a:prstGeom>
          <a:noFill/>
        </p:spPr>
        <p:txBody>
          <a:bodyPr>
            <a:spAutoFit/>
          </a:bodyPr>
          <a:lstStyle/>
          <a:p>
            <a:pPr eaLnBrk="1" hangingPunct="1">
              <a:defRPr/>
            </a:pPr>
            <a:r>
              <a:rPr lang="zh-CN" altLang="en-US" sz="2000" dirty="0">
                <a:solidFill>
                  <a:srgbClr val="FF0000"/>
                </a:solidFill>
                <a:latin typeface="微软雅黑" panose="020B0503020204020204" pitchFamily="34" charset="-122"/>
                <a:ea typeface="微软雅黑" panose="020B0503020204020204" pitchFamily="34" charset="-122"/>
              </a:rPr>
              <a:t>国科大是求知的殿堂</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eaLnBrk="1" hangingPunct="1">
              <a:defRPr/>
            </a:pPr>
            <a:r>
              <a:rPr lang="zh-CN" altLang="en-US" sz="2000" dirty="0">
                <a:solidFill>
                  <a:srgbClr val="FF0000"/>
                </a:solidFill>
                <a:latin typeface="微软雅黑" panose="020B0503020204020204" pitchFamily="34" charset="-122"/>
                <a:ea typeface="微软雅黑" panose="020B0503020204020204" pitchFamily="34" charset="-122"/>
              </a:rPr>
              <a:t>国科大是科学的圣地</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eaLnBrk="1" hangingPunct="1">
              <a:defRPr/>
            </a:pPr>
            <a:r>
              <a:rPr lang="zh-CN" altLang="en-US" sz="2000" dirty="0">
                <a:solidFill>
                  <a:srgbClr val="FF0000"/>
                </a:solidFill>
                <a:latin typeface="微软雅黑" panose="020B0503020204020204" pitchFamily="34" charset="-122"/>
                <a:ea typeface="微软雅黑" panose="020B0503020204020204" pitchFamily="34" charset="-122"/>
              </a:rPr>
              <a:t>国科大是自由的沃土</a:t>
            </a:r>
            <a:r>
              <a:rPr lang="zh-CN" altLang="en-US" sz="2000" dirty="0">
                <a:latin typeface="微软雅黑" panose="020B0503020204020204" pitchFamily="34" charset="-122"/>
                <a:ea typeface="微软雅黑" panose="020B0503020204020204" pitchFamily="34" charset="-122"/>
              </a:rPr>
              <a:t>，</a:t>
            </a:r>
          </a:p>
        </p:txBody>
      </p:sp>
      <p:pic>
        <p:nvPicPr>
          <p:cNvPr id="11271"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5805488"/>
            <a:ext cx="9731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5724525" y="1912938"/>
            <a:ext cx="2160588" cy="584200"/>
          </a:xfrm>
          <a:prstGeom prst="rect">
            <a:avLst/>
          </a:prstGeom>
          <a:noFill/>
        </p:spPr>
        <p:txBody>
          <a:bodyPr>
            <a:spAutoFit/>
          </a:bodyPr>
          <a:lstStyle/>
          <a:p>
            <a:pPr algn="ctr" eaLnBrk="1" hangingPunct="1">
              <a:defRPr/>
            </a:pPr>
            <a:r>
              <a:rPr lang="zh-CN" altLang="en-US" sz="3200" b="1" dirty="0">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致辞</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2"/>
          <p:cNvSpPr>
            <a:spLocks noChangeArrowheads="1"/>
          </p:cNvSpPr>
          <p:nvPr/>
        </p:nvSpPr>
        <p:spPr bwMode="auto">
          <a:xfrm>
            <a:off x="4643438" y="2636838"/>
            <a:ext cx="3600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C00000"/>
                </a:solidFill>
                <a:latin typeface="微软雅黑" panose="020B0503020204020204" pitchFamily="34" charset="-122"/>
                <a:ea typeface="微软雅黑" panose="020B0503020204020204" pitchFamily="34" charset="-122"/>
              </a:rPr>
              <a:t>中国科学院副院长</a:t>
            </a:r>
            <a:endParaRPr lang="en-US" altLang="zh-CN" sz="2400" b="1">
              <a:solidFill>
                <a:srgbClr val="C00000"/>
              </a:solidFill>
              <a:latin typeface="微软雅黑" panose="020B0503020204020204" pitchFamily="34" charset="-122"/>
              <a:ea typeface="微软雅黑" panose="020B0503020204020204" pitchFamily="34" charset="-122"/>
            </a:endParaRPr>
          </a:p>
          <a:p>
            <a:pPr algn="ctr" eaLnBrk="1" hangingPunct="1">
              <a:spcBef>
                <a:spcPct val="0"/>
              </a:spcBef>
              <a:buFontTx/>
              <a:buNone/>
            </a:pPr>
            <a:r>
              <a:rPr lang="zh-CN" altLang="en-US" sz="2400" b="1">
                <a:solidFill>
                  <a:srgbClr val="C00000"/>
                </a:solidFill>
                <a:latin typeface="微软雅黑" panose="020B0503020204020204" pitchFamily="34" charset="-122"/>
                <a:ea typeface="微软雅黑" panose="020B0503020204020204" pitchFamily="34" charset="-122"/>
              </a:rPr>
              <a:t>中国科学院大学校长</a:t>
            </a:r>
          </a:p>
        </p:txBody>
      </p:sp>
      <p:sp>
        <p:nvSpPr>
          <p:cNvPr id="13315" name="矩形 3"/>
          <p:cNvSpPr>
            <a:spLocks noChangeArrowheads="1"/>
          </p:cNvSpPr>
          <p:nvPr/>
        </p:nvSpPr>
        <p:spPr bwMode="auto">
          <a:xfrm>
            <a:off x="5795963" y="4292600"/>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800" b="1">
                <a:solidFill>
                  <a:srgbClr val="C00000"/>
                </a:solidFill>
                <a:latin typeface="微软雅黑" panose="020B0503020204020204" pitchFamily="34" charset="-122"/>
                <a:ea typeface="微软雅黑" panose="020B0503020204020204" pitchFamily="34" charset="-122"/>
              </a:rPr>
              <a:t>丁仲礼</a:t>
            </a:r>
          </a:p>
        </p:txBody>
      </p:sp>
      <p:pic>
        <p:nvPicPr>
          <p:cNvPr id="1331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060575"/>
            <a:ext cx="3098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04800" y="1125538"/>
            <a:ext cx="858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C00000"/>
                </a:solidFill>
                <a:latin typeface="微软雅黑" panose="020B0503020204020204" pitchFamily="34" charset="-122"/>
                <a:ea typeface="微软雅黑" panose="020B0503020204020204" pitchFamily="34" charset="-122"/>
              </a:rPr>
              <a:t>中国科学院大学组织结构形式</a:t>
            </a:r>
          </a:p>
        </p:txBody>
      </p:sp>
      <p:graphicFrame>
        <p:nvGraphicFramePr>
          <p:cNvPr id="2" name="图示 1"/>
          <p:cNvGraphicFramePr/>
          <p:nvPr>
            <p:extLst>
              <p:ext uri="{D42A27DB-BD31-4B8C-83A1-F6EECF244321}">
                <p14:modId xmlns:p14="http://schemas.microsoft.com/office/powerpoint/2010/main" val="880103481"/>
              </p:ext>
            </p:extLst>
          </p:nvPr>
        </p:nvGraphicFramePr>
        <p:xfrm>
          <a:off x="827584" y="2204864"/>
          <a:ext cx="756084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5927</Words>
  <Application>Microsoft Office PowerPoint</Application>
  <PresentationFormat>全屏显示(4:3)</PresentationFormat>
  <Paragraphs>545</Paragraphs>
  <Slides>63</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63</vt:i4>
      </vt:variant>
    </vt:vector>
  </HeadingPairs>
  <TitlesOfParts>
    <vt:vector size="74" baseType="lpstr">
      <vt:lpstr>Arial Rounded MT Bold</vt:lpstr>
      <vt:lpstr>楷体_GB2312</vt:lpstr>
      <vt:lpstr>宋体</vt:lpstr>
      <vt:lpstr>微软雅黑</vt:lpstr>
      <vt:lpstr>微软雅黑 Light</vt:lpstr>
      <vt:lpstr>Arial</vt:lpstr>
      <vt:lpstr>Arial Black</vt:lpstr>
      <vt:lpstr>Cooper Black</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周智为</dc:creator>
  <cp:lastModifiedBy>zhou</cp:lastModifiedBy>
  <cp:revision>65</cp:revision>
  <dcterms:created xsi:type="dcterms:W3CDTF">2014-09-09T03:15:09Z</dcterms:created>
  <dcterms:modified xsi:type="dcterms:W3CDTF">2016-09-08T00:07:08Z</dcterms:modified>
</cp:coreProperties>
</file>